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293" r:id="rId3"/>
    <p:sldId id="268" r:id="rId4"/>
    <p:sldId id="1084" r:id="rId5"/>
    <p:sldId id="1079" r:id="rId6"/>
    <p:sldId id="288" r:id="rId7"/>
    <p:sldId id="297" r:id="rId8"/>
    <p:sldId id="1085" r:id="rId9"/>
    <p:sldId id="1075" r:id="rId10"/>
    <p:sldId id="1077" r:id="rId11"/>
    <p:sldId id="1078" r:id="rId12"/>
    <p:sldId id="1150" r:id="rId13"/>
    <p:sldId id="1080" r:id="rId14"/>
    <p:sldId id="1081" r:id="rId15"/>
    <p:sldId id="1082" r:id="rId16"/>
    <p:sldId id="262" r:id="rId1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23"/>
    <p:restoredTop sz="73604"/>
  </p:normalViewPr>
  <p:slideViewPr>
    <p:cSldViewPr>
      <p:cViewPr varScale="1">
        <p:scale>
          <a:sx n="47" d="100"/>
          <a:sy n="47" d="100"/>
        </p:scale>
        <p:origin x="167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5" d="100"/>
          <a:sy n="95" d="100"/>
        </p:scale>
        <p:origin x="1768" y="-30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833612-5780-4644-9AC3-9B6F79E42FC0}"/>
              </a:ext>
            </a:extLst>
          </p:cNvPr>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charset="0"/>
                <a:cs typeface="+mn-cs"/>
              </a:defRPr>
            </a:lvl1pPr>
          </a:lstStyle>
          <a:p>
            <a:pPr>
              <a:defRPr/>
            </a:pPr>
            <a:endParaRPr lang="en-AU"/>
          </a:p>
        </p:txBody>
      </p:sp>
      <p:sp>
        <p:nvSpPr>
          <p:cNvPr id="4099" name="Rectangle 3">
            <a:extLst>
              <a:ext uri="{FF2B5EF4-FFF2-40B4-BE49-F238E27FC236}">
                <a16:creationId xmlns:a16="http://schemas.microsoft.com/office/drawing/2014/main" id="{20912A12-9745-8B4C-BFA5-B163347428D3}"/>
              </a:ext>
            </a:extLst>
          </p:cNvPr>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charset="0"/>
                <a:cs typeface="+mn-cs"/>
              </a:defRPr>
            </a:lvl1pPr>
          </a:lstStyle>
          <a:p>
            <a:pPr>
              <a:defRPr/>
            </a:pPr>
            <a:endParaRPr lang="en-AU"/>
          </a:p>
        </p:txBody>
      </p:sp>
      <p:sp>
        <p:nvSpPr>
          <p:cNvPr id="4100" name="Rectangle 4">
            <a:extLst>
              <a:ext uri="{FF2B5EF4-FFF2-40B4-BE49-F238E27FC236}">
                <a16:creationId xmlns:a16="http://schemas.microsoft.com/office/drawing/2014/main" id="{4DBCCC5B-1270-DF44-B12A-16D13C62A8D1}"/>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E2FC432E-1B56-4746-870F-DB9BCAA35679}"/>
              </a:ext>
            </a:extLst>
          </p:cNvPr>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102" name="Rectangle 6">
            <a:extLst>
              <a:ext uri="{FF2B5EF4-FFF2-40B4-BE49-F238E27FC236}">
                <a16:creationId xmlns:a16="http://schemas.microsoft.com/office/drawing/2014/main" id="{444A47B6-AFCB-8B41-9ED4-61C757F707A9}"/>
              </a:ext>
            </a:extLst>
          </p:cNvPr>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charset="0"/>
                <a:cs typeface="+mn-cs"/>
              </a:defRPr>
            </a:lvl1pPr>
          </a:lstStyle>
          <a:p>
            <a:pPr>
              <a:defRPr/>
            </a:pPr>
            <a:endParaRPr lang="en-AU"/>
          </a:p>
        </p:txBody>
      </p:sp>
      <p:sp>
        <p:nvSpPr>
          <p:cNvPr id="4103" name="Rectangle 7">
            <a:extLst>
              <a:ext uri="{FF2B5EF4-FFF2-40B4-BE49-F238E27FC236}">
                <a16:creationId xmlns:a16="http://schemas.microsoft.com/office/drawing/2014/main" id="{C7B67055-D818-2144-898C-7194BB10189F}"/>
              </a:ext>
            </a:extLst>
          </p:cNvPr>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b="0"/>
            </a:lvl1pPr>
          </a:lstStyle>
          <a:p>
            <a:pPr>
              <a:defRPr/>
            </a:pPr>
            <a:fld id="{2951ADA1-0730-AF41-B0B8-48ADBDAD698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E459F2-CEB9-4A4D-9836-580C61AAF183}"/>
              </a:ext>
            </a:extLst>
          </p:cNvPr>
          <p:cNvSpPr>
            <a:spLocks noGrp="1" noChangeArrowheads="1"/>
          </p:cNvSpPr>
          <p:nvPr>
            <p:ph type="sldNum" sz="quarter" idx="5"/>
          </p:nvPr>
        </p:nvSpPr>
        <p:spPr/>
        <p:txBody>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fld id="{8923EB03-0AA1-AC48-8C5F-CD7FEEFBE141}" type="slidenum">
              <a:rPr lang="en-AU" altLang="en-US" b="0"/>
              <a:pPr eaLnBrk="1" hangingPunct="1">
                <a:defRPr/>
              </a:pPr>
              <a:t>1</a:t>
            </a:fld>
            <a:endParaRPr lang="en-AU" altLang="en-US" b="0"/>
          </a:p>
        </p:txBody>
      </p:sp>
      <p:sp>
        <p:nvSpPr>
          <p:cNvPr id="5122" name="Rectangle 2">
            <a:extLst>
              <a:ext uri="{FF2B5EF4-FFF2-40B4-BE49-F238E27FC236}">
                <a16:creationId xmlns:a16="http://schemas.microsoft.com/office/drawing/2014/main" id="{22CCE042-AA72-5F4A-90E9-CFF8A3F4E725}"/>
              </a:ext>
            </a:extLst>
          </p:cNvPr>
          <p:cNvSpPr>
            <a:spLocks noGrp="1" noRot="1" noChangeAspect="1" noChangeArrowheads="1" noTextEdit="1"/>
          </p:cNvSpPr>
          <p:nvPr>
            <p:ph type="sldImg"/>
          </p:nvPr>
        </p:nvSpPr>
        <p:spPr>
          <a:ln/>
          <a:extLst>
            <a:ext uri="{FAA26D3D-D897-4be2-8F04-BA451C77F1D7}"/>
          </a:extLst>
        </p:spPr>
      </p:sp>
      <p:sp>
        <p:nvSpPr>
          <p:cNvPr id="5123" name="Rectangle 3">
            <a:extLst>
              <a:ext uri="{FF2B5EF4-FFF2-40B4-BE49-F238E27FC236}">
                <a16:creationId xmlns:a16="http://schemas.microsoft.com/office/drawing/2014/main" id="{0216FE1E-FB39-524A-9BE5-360658C69215}"/>
              </a:ext>
            </a:extLst>
          </p:cNvPr>
          <p:cNvSpPr>
            <a:spLocks noGrp="1" noChangeArrowheads="1"/>
          </p:cNvSpPr>
          <p:nvPr>
            <p:ph type="body" idx="1"/>
          </p:nvPr>
        </p:nvSpPr>
        <p:spPr/>
        <p:txBody>
          <a:bodyPr/>
          <a:lstStyle/>
          <a:p>
            <a:pPr eaLnBrk="1" hangingPunct="1">
              <a:defRPr/>
            </a:pPr>
            <a:endParaRPr lang="en-AU" b="1" dirty="0">
              <a:ea typeface="ＭＳ Ｐゴシック" charset="0"/>
              <a:cs typeface="+mn-cs"/>
            </a:endParaRPr>
          </a:p>
          <a:p>
            <a:pPr eaLnBrk="1" hangingPunct="1">
              <a:defRPr/>
            </a:pPr>
            <a:r>
              <a:rPr lang="en-AU" b="1" dirty="0">
                <a:ea typeface="ＭＳ Ｐゴシック" charset="0"/>
                <a:cs typeface="+mn-cs"/>
              </a:rPr>
              <a:t>Notes to Facilitators - Summary</a:t>
            </a:r>
          </a:p>
          <a:p>
            <a:pPr eaLnBrk="1" hangingPunct="1">
              <a:defRPr/>
            </a:pPr>
            <a:endParaRPr lang="en-AU" b="1" dirty="0">
              <a:ea typeface="ＭＳ Ｐゴシック" charset="0"/>
              <a:cs typeface="+mn-cs"/>
            </a:endParaRPr>
          </a:p>
          <a:p>
            <a:pPr eaLnBrk="1" hangingPunct="1">
              <a:defRPr/>
            </a:pPr>
            <a:r>
              <a:rPr lang="en-AU" dirty="0">
                <a:ea typeface="ＭＳ Ｐゴシック" charset="0"/>
                <a:cs typeface="+mn-cs"/>
              </a:rPr>
              <a:t>The story board technique involves asking participants to prepare six pictures, using drawing, or collages of pictures.  </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The issues to be covered in the story boards can come from storytelling, or from human rights training, or from any other source that is meaningful for the participants.</a:t>
            </a:r>
          </a:p>
          <a:p>
            <a:pPr eaLnBrk="1" hangingPunct="1">
              <a:defRPr/>
            </a:pPr>
            <a:endParaRPr lang="en-US" dirty="0">
              <a:ea typeface="ＭＳ Ｐゴシック" charset="0"/>
              <a:cs typeface="+mn-cs"/>
            </a:endParaRPr>
          </a:p>
          <a:p>
            <a:pPr eaLnBrk="1" hangingPunct="1">
              <a:defRPr/>
            </a:pPr>
            <a:r>
              <a:rPr lang="en-AU" dirty="0">
                <a:ea typeface="ＭＳ Ｐゴシック" charset="0"/>
                <a:cs typeface="+mn-cs"/>
              </a:rPr>
              <a:t>Participants are asked to draw 6 pictures which become a  process of analysis. </a:t>
            </a:r>
            <a:br>
              <a:rPr lang="en-AU" dirty="0">
                <a:ea typeface="ＭＳ Ｐゴシック" charset="0"/>
                <a:cs typeface="+mn-cs"/>
              </a:rPr>
            </a:br>
            <a:endParaRPr lang="en-AU" dirty="0">
              <a:ea typeface="ＭＳ Ｐゴシック" charset="0"/>
              <a:cs typeface="+mn-cs"/>
            </a:endParaRPr>
          </a:p>
          <a:p>
            <a:pPr eaLnBrk="1" hangingPunct="1">
              <a:defRPr/>
            </a:pPr>
            <a:r>
              <a:rPr lang="en-AU" dirty="0">
                <a:ea typeface="ＭＳ Ｐゴシック" charset="0"/>
                <a:cs typeface="+mn-cs"/>
              </a:rPr>
              <a:t>The six stages MUST take participants through from describing a problem or issue to be worked on, to a solution and an outcome.</a:t>
            </a:r>
          </a:p>
          <a:p>
            <a:pPr eaLnBrk="1" hangingPunct="1">
              <a:defRPr/>
            </a:pPr>
            <a:endParaRPr lang="en-AU" dirty="0">
              <a:ea typeface="ＭＳ Ｐゴシック" charset="0"/>
              <a:cs typeface="+mn-cs"/>
            </a:endParaRPr>
          </a:p>
          <a:p>
            <a:pPr eaLnBrk="1" hangingPunct="1">
              <a:defRPr/>
            </a:pPr>
            <a:endParaRPr lang="en-US" dirty="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Many of the drawings are very explicit.  You could ask what the employer is threatening her with, and why it is important she keeps the job.</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10</a:t>
            </a:fld>
            <a:endParaRPr lang="en-AU" altLang="en-US"/>
          </a:p>
        </p:txBody>
      </p:sp>
    </p:spTree>
    <p:extLst>
      <p:ext uri="{BB962C8B-B14F-4D97-AF65-F5344CB8AC3E}">
        <p14:creationId xmlns:p14="http://schemas.microsoft.com/office/powerpoint/2010/main" val="425406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Suicide is often reported by women’s groups in situations such as this.  Ask how this affects the various members of the family, women leaders and community members.</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11</a:t>
            </a:fld>
            <a:endParaRPr lang="en-AU" altLang="en-US"/>
          </a:p>
        </p:txBody>
      </p:sp>
    </p:spTree>
    <p:extLst>
      <p:ext uri="{BB962C8B-B14F-4D97-AF65-F5344CB8AC3E}">
        <p14:creationId xmlns:p14="http://schemas.microsoft.com/office/powerpoint/2010/main" val="288564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 the women feel when they cannot get help for women in cases like this?  Be prepared to hear some angry or ‘defeated’ responses and acknowledge that it is not their fault. </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12</a:t>
            </a:fld>
            <a:endParaRPr lang="en-AU" altLang="en-US"/>
          </a:p>
        </p:txBody>
      </p:sp>
    </p:spTree>
    <p:extLst>
      <p:ext uri="{BB962C8B-B14F-4D97-AF65-F5344CB8AC3E}">
        <p14:creationId xmlns:p14="http://schemas.microsoft.com/office/powerpoint/2010/main" val="192793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are their suggests for improved responses and service provision?  Help them unpack exactly what it is they want, and what is realistic where they are living.</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13</a:t>
            </a:fld>
            <a:endParaRPr lang="en-AU" altLang="en-US"/>
          </a:p>
        </p:txBody>
      </p:sp>
    </p:spTree>
    <p:extLst>
      <p:ext uri="{BB962C8B-B14F-4D97-AF65-F5344CB8AC3E}">
        <p14:creationId xmlns:p14="http://schemas.microsoft.com/office/powerpoint/2010/main" val="194067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what each of the organisations mentioned could do to provide this circle of protection for the woman.</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14</a:t>
            </a:fld>
            <a:endParaRPr lang="en-AU" altLang="en-US"/>
          </a:p>
        </p:txBody>
      </p:sp>
    </p:spTree>
    <p:extLst>
      <p:ext uri="{BB962C8B-B14F-4D97-AF65-F5344CB8AC3E}">
        <p14:creationId xmlns:p14="http://schemas.microsoft.com/office/powerpoint/2010/main" val="183884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last drawing is not just a ‘happy ending’  Ask the women to make clear links between what they suggest and the root of the problem, for example a lack of safe livelihoods and rape by employers.  How will their solutions address this?</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15</a:t>
            </a:fld>
            <a:endParaRPr lang="en-AU" altLang="en-US"/>
          </a:p>
        </p:txBody>
      </p:sp>
    </p:spTree>
    <p:extLst>
      <p:ext uri="{BB962C8B-B14F-4D97-AF65-F5344CB8AC3E}">
        <p14:creationId xmlns:p14="http://schemas.microsoft.com/office/powerpoint/2010/main" val="282329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CA9A90-A110-AE45-8ECF-050E99E86B47}"/>
              </a:ext>
            </a:extLst>
          </p:cNvPr>
          <p:cNvSpPr>
            <a:spLocks noGrp="1" noChangeArrowheads="1"/>
          </p:cNvSpPr>
          <p:nvPr>
            <p:ph type="sldNum" sz="quarter" idx="5"/>
          </p:nvPr>
        </p:nvSpPr>
        <p:spPr/>
        <p:txBody>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fld id="{2B3D7FE7-D789-F94B-90A4-80461596536B}" type="slidenum">
              <a:rPr lang="en-AU" altLang="en-US" b="0"/>
              <a:pPr eaLnBrk="1" hangingPunct="1">
                <a:defRPr/>
              </a:pPr>
              <a:t>16</a:t>
            </a:fld>
            <a:endParaRPr lang="en-AU" altLang="en-US" b="0"/>
          </a:p>
        </p:txBody>
      </p:sp>
      <p:sp>
        <p:nvSpPr>
          <p:cNvPr id="21506" name="Rectangle 2">
            <a:extLst>
              <a:ext uri="{FF2B5EF4-FFF2-40B4-BE49-F238E27FC236}">
                <a16:creationId xmlns:a16="http://schemas.microsoft.com/office/drawing/2014/main" id="{F944B8EF-7B3C-874E-ADDE-F373C112315B}"/>
              </a:ext>
            </a:extLst>
          </p:cNvPr>
          <p:cNvSpPr>
            <a:spLocks noGrp="1" noRot="1" noChangeAspect="1" noChangeArrowheads="1" noTextEdit="1"/>
          </p:cNvSpPr>
          <p:nvPr>
            <p:ph type="sldImg"/>
          </p:nvPr>
        </p:nvSpPr>
        <p:spPr>
          <a:ln/>
          <a:extLst>
            <a:ext uri="{FAA26D3D-D897-4be2-8F04-BA451C77F1D7}"/>
          </a:extLst>
        </p:spPr>
      </p:sp>
      <p:sp>
        <p:nvSpPr>
          <p:cNvPr id="21507" name="Rectangle 3">
            <a:extLst>
              <a:ext uri="{FF2B5EF4-FFF2-40B4-BE49-F238E27FC236}">
                <a16:creationId xmlns:a16="http://schemas.microsoft.com/office/drawing/2014/main" id="{361C6A87-CB52-6341-B2DD-D9C777A2CC94}"/>
              </a:ext>
            </a:extLst>
          </p:cNvPr>
          <p:cNvSpPr>
            <a:spLocks noGrp="1" noChangeArrowheads="1"/>
          </p:cNvSpPr>
          <p:nvPr>
            <p:ph type="body" idx="1"/>
          </p:nvPr>
        </p:nvSpPr>
        <p:spPr/>
        <p:txBody>
          <a:bodyPr/>
          <a:lstStyle/>
          <a:p>
            <a:pPr eaLnBrk="1" hangingPunct="1">
              <a:defRPr/>
            </a:pPr>
            <a:r>
              <a:rPr lang="en-AU" dirty="0">
                <a:ea typeface="ＭＳ Ｐゴシック" charset="0"/>
                <a:cs typeface="+mn-cs"/>
              </a:rPr>
              <a:t>It is essential that the discussion about the story boards is recorded verbatim by the facilitators.</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Take photographs of the story boards, and each of the six drawings to match with the narrative documented for the final report.</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Make sure participants approve the reports before they are used for advocacy.  This can be set up at the time of the consultations, </a:t>
            </a:r>
            <a:r>
              <a:rPr lang="en-AU">
                <a:ea typeface="ＭＳ Ｐゴシック" charset="0"/>
                <a:cs typeface="+mn-cs"/>
              </a:rPr>
              <a:t>and spokes- </a:t>
            </a:r>
            <a:r>
              <a:rPr lang="en-AU" dirty="0">
                <a:ea typeface="ＭＳ Ｐゴシック" charset="0"/>
                <a:cs typeface="+mn-cs"/>
              </a:rPr>
              <a:t>persons appointed who will receive the reports and ensure the women approve what you have included, and any photos you may be using.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AU" dirty="0">
                <a:ea typeface="ＭＳ Ｐゴシック" charset="0"/>
                <a:cs typeface="+mn-cs"/>
              </a:rPr>
              <a:t>This technique has been used with people who are preliterate, women and men, people with tertiary education and a huge diversity of backgrounds.  </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If people are reluctant because they think it is childish, remind them that there is a saying in English, ‘A picture tells a thousand words”. </a:t>
            </a:r>
          </a:p>
          <a:p>
            <a:pPr eaLnBrk="1" hangingPunct="1">
              <a:defRPr/>
            </a:pPr>
            <a:endParaRPr lang="en-AU" dirty="0">
              <a:ea typeface="ＭＳ Ｐゴシック" charset="0"/>
              <a:cs typeface="+mn-cs"/>
            </a:endParaRPr>
          </a:p>
          <a:p>
            <a:pPr eaLnBrk="1" hangingPunct="1">
              <a:defRPr/>
            </a:pPr>
            <a:r>
              <a:rPr lang="en-AU" dirty="0">
                <a:ea typeface="ＭＳ Ｐゴシック" charset="0"/>
                <a:cs typeface="+mn-cs"/>
              </a:rPr>
              <a:t>Once they start doing it people quickly see the value of the exercise.</a:t>
            </a:r>
          </a:p>
          <a:p>
            <a:endParaRPr lang="en-AU" dirty="0"/>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2</a:t>
            </a:fld>
            <a:endParaRPr lang="en-AU" altLang="en-US"/>
          </a:p>
        </p:txBody>
      </p:sp>
    </p:spTree>
    <p:extLst>
      <p:ext uri="{BB962C8B-B14F-4D97-AF65-F5344CB8AC3E}">
        <p14:creationId xmlns:p14="http://schemas.microsoft.com/office/powerpoint/2010/main" val="190930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57D9DA-93B8-B841-BF3B-4FC24964BA15}"/>
              </a:ext>
            </a:extLst>
          </p:cNvPr>
          <p:cNvSpPr>
            <a:spLocks noGrp="1" noChangeArrowheads="1"/>
          </p:cNvSpPr>
          <p:nvPr>
            <p:ph type="sldNum" sz="quarter" idx="5"/>
          </p:nvPr>
        </p:nvSpPr>
        <p:spPr/>
        <p:txBody>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defRPr/>
            </a:pPr>
            <a:fld id="{E8DD2BAE-723C-604B-8D95-7F12923F3BCE}" type="slidenum">
              <a:rPr lang="en-AU" altLang="en-US" b="0"/>
              <a:pPr eaLnBrk="1" hangingPunct="1">
                <a:defRPr/>
              </a:pPr>
              <a:t>3</a:t>
            </a:fld>
            <a:endParaRPr lang="en-AU" altLang="en-US" b="0"/>
          </a:p>
        </p:txBody>
      </p:sp>
      <p:sp>
        <p:nvSpPr>
          <p:cNvPr id="18434" name="Rectangle 2">
            <a:extLst>
              <a:ext uri="{FF2B5EF4-FFF2-40B4-BE49-F238E27FC236}">
                <a16:creationId xmlns:a16="http://schemas.microsoft.com/office/drawing/2014/main" id="{36FC3A38-A0C2-AF46-8DB4-1AA8F227211D}"/>
              </a:ext>
            </a:extLst>
          </p:cNvPr>
          <p:cNvSpPr>
            <a:spLocks noGrp="1" noRot="1" noChangeAspect="1" noChangeArrowheads="1" noTextEdit="1"/>
          </p:cNvSpPr>
          <p:nvPr>
            <p:ph type="sldImg"/>
          </p:nvPr>
        </p:nvSpPr>
        <p:spPr>
          <a:ln/>
          <a:extLst>
            <a:ext uri="{FAA26D3D-D897-4be2-8F04-BA451C77F1D7}"/>
          </a:extLst>
        </p:spPr>
      </p:sp>
      <p:sp>
        <p:nvSpPr>
          <p:cNvPr id="18435" name="Rectangle 3">
            <a:extLst>
              <a:ext uri="{FF2B5EF4-FFF2-40B4-BE49-F238E27FC236}">
                <a16:creationId xmlns:a16="http://schemas.microsoft.com/office/drawing/2014/main" id="{76286034-5BC3-BA4D-94FF-734503C941F5}"/>
              </a:ext>
            </a:extLst>
          </p:cNvPr>
          <p:cNvSpPr>
            <a:spLocks noGrp="1" noChangeArrowheads="1"/>
          </p:cNvSpPr>
          <p:nvPr>
            <p:ph type="body" idx="1"/>
          </p:nvPr>
        </p:nvSpPr>
        <p:spPr>
          <a:xfrm>
            <a:off x="906357" y="4715153"/>
            <a:ext cx="4984962" cy="4466987"/>
          </a:xfrm>
        </p:spPr>
        <p:txBody>
          <a:bodyPr/>
          <a:lstStyle/>
          <a:p>
            <a:pPr eaLnBrk="1" hangingPunct="1">
              <a:defRPr/>
            </a:pPr>
            <a:r>
              <a:rPr lang="en-AU" sz="1000" b="1" dirty="0">
                <a:latin typeface="Arial" pitchFamily="34" charset="0"/>
              </a:rPr>
              <a:t>Note to Facilitators</a:t>
            </a:r>
          </a:p>
          <a:p>
            <a:pPr eaLnBrk="1" hangingPunct="1">
              <a:defRPr/>
            </a:pPr>
            <a:endParaRPr lang="en-AU" sz="1000" b="1" dirty="0">
              <a:latin typeface="Arial" pitchFamily="34" charset="0"/>
            </a:endParaRPr>
          </a:p>
          <a:p>
            <a:pPr eaLnBrk="1" hangingPunct="1">
              <a:defRPr/>
            </a:pPr>
            <a:r>
              <a:rPr lang="en-AU" sz="1000" dirty="0">
                <a:latin typeface="Arial" pitchFamily="34" charset="0"/>
              </a:rPr>
              <a:t>Story Boards analyse problems and suggest solutions</a:t>
            </a:r>
          </a:p>
          <a:p>
            <a:pPr eaLnBrk="1" hangingPunct="1">
              <a:defRPr/>
            </a:pPr>
            <a:endParaRPr lang="en-AU" sz="1000" dirty="0">
              <a:latin typeface="Arial" pitchFamily="34" charset="0"/>
            </a:endParaRPr>
          </a:p>
          <a:p>
            <a:pPr eaLnBrk="1" hangingPunct="1">
              <a:defRPr/>
            </a:pPr>
            <a:r>
              <a:rPr lang="en-AU" sz="1000" dirty="0">
                <a:latin typeface="Arial" pitchFamily="34" charset="0"/>
              </a:rPr>
              <a:t>They help people move from story telling to problem solving and goal-setting</a:t>
            </a:r>
          </a:p>
          <a:p>
            <a:pPr eaLnBrk="1" hangingPunct="1">
              <a:defRPr/>
            </a:pPr>
            <a:endParaRPr lang="en-AU" sz="1000" dirty="0">
              <a:latin typeface="Arial" pitchFamily="34" charset="0"/>
            </a:endParaRPr>
          </a:p>
          <a:p>
            <a:pPr eaLnBrk="1" hangingPunct="1">
              <a:defRPr/>
            </a:pPr>
            <a:r>
              <a:rPr lang="en-AU" sz="1000" dirty="0">
                <a:latin typeface="Arial" pitchFamily="34" charset="0"/>
              </a:rPr>
              <a:t>They will provide the basis to the response to problems articulated in the story circles</a:t>
            </a:r>
          </a:p>
          <a:p>
            <a:pPr eaLnBrk="1" hangingPunct="1">
              <a:defRPr/>
            </a:pPr>
            <a:endParaRPr lang="en-AU" sz="1000" dirty="0">
              <a:latin typeface="Arial" pitchFamily="34" charset="0"/>
            </a:endParaRPr>
          </a:p>
          <a:p>
            <a:pPr eaLnBrk="1" hangingPunct="1">
              <a:defRPr/>
            </a:pPr>
            <a:r>
              <a:rPr lang="en-AU" sz="1000" dirty="0">
                <a:latin typeface="Arial" pitchFamily="34" charset="0"/>
              </a:rPr>
              <a:t>When the participants present their Story boards they will be expected to fully discuss what is happening in each picture and the discussion they had about the issue in their groups.  Explain that the facilitators will be asking questions at the end of each presentation to get as much information from the women as possible</a:t>
            </a:r>
          </a:p>
          <a:p>
            <a:pPr eaLnBrk="1" hangingPunct="1">
              <a:defRPr/>
            </a:pPr>
            <a:endParaRPr lang="en-AU" sz="1000" dirty="0">
              <a:latin typeface="Arial" pitchFamily="34" charset="0"/>
            </a:endParaRPr>
          </a:p>
          <a:p>
            <a:pPr eaLnBrk="1" hangingPunct="1">
              <a:defRPr/>
            </a:pPr>
            <a:r>
              <a:rPr lang="en-AU" sz="1000" dirty="0">
                <a:latin typeface="Arial" pitchFamily="34" charset="0"/>
              </a:rPr>
              <a:t>The storyboards will be used in reports and advocacy work with service providers</a:t>
            </a:r>
          </a:p>
          <a:p>
            <a:pPr eaLnBrk="1" hangingPunct="1">
              <a:defRPr/>
            </a:pPr>
            <a:endParaRPr lang="en-AU" sz="1000" dirty="0">
              <a:latin typeface="Arial" pitchFamily="34" charset="0"/>
            </a:endParaRPr>
          </a:p>
          <a:p>
            <a:pPr eaLnBrk="1" hangingPunct="1">
              <a:defRPr/>
            </a:pPr>
            <a:r>
              <a:rPr lang="en-AU" sz="1000" b="1" dirty="0">
                <a:latin typeface="Arial" pitchFamily="34" charset="0"/>
              </a:rPr>
              <a:t>Materials Needed</a:t>
            </a:r>
          </a:p>
          <a:p>
            <a:pPr eaLnBrk="1" hangingPunct="1">
              <a:defRPr/>
            </a:pPr>
            <a:endParaRPr lang="en-AU" sz="1000" b="1" dirty="0">
              <a:latin typeface="Arial" pitchFamily="34" charset="0"/>
            </a:endParaRPr>
          </a:p>
          <a:p>
            <a:pPr eaLnBrk="1" hangingPunct="1">
              <a:defRPr/>
            </a:pPr>
            <a:r>
              <a:rPr lang="en-AU" sz="1000" dirty="0">
                <a:latin typeface="Arial" pitchFamily="34" charset="0"/>
              </a:rPr>
              <a:t>Each Group will need several large sheets of coloured cardboard, and flip chart paper, coloured paper, big coloured marker pens (thin pens do not make good presentations), scissors, glue, sticky tape – anything you can make for making good poster presentations, and plain A4 paper for each stage of the storyboard.</a:t>
            </a:r>
          </a:p>
          <a:p>
            <a:pPr eaLnBrk="1" hangingPunct="1">
              <a:defRPr/>
            </a:pPr>
            <a:endParaRPr lang="en-US" sz="1000" dirty="0">
              <a:latin typeface="Arial" pitchFamily="34" charset="0"/>
            </a:endParaRPr>
          </a:p>
        </p:txBody>
      </p:sp>
    </p:spTree>
    <p:extLst>
      <p:ext uri="{BB962C8B-B14F-4D97-AF65-F5344CB8AC3E}">
        <p14:creationId xmlns:p14="http://schemas.microsoft.com/office/powerpoint/2010/main" val="293551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dirty="0">
                <a:latin typeface="Arial" panose="020B0604020202020204" pitchFamily="34" charset="0"/>
                <a:ea typeface="Cambria" panose="02040503050406030204" pitchFamily="18" charset="0"/>
                <a:cs typeface="Arial" panose="020B0604020202020204" pitchFamily="34" charset="0"/>
              </a:rPr>
              <a:t>In small groups, participants are asked to draw a series of six pictures, answering 6 questions, which  start with a depiction of a problem, then the impacts of the problem on individuals, families and communities.  Next they are asked to show what assistance is currently available for the problem, then the ‘magic’ question  They are asked to draw how they would address the problem, if they were in charge of services.  Next comes who they think could help them achieve this, and what support they would need to do it, and lastly, what would be the results of their ideas being implemented.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dirty="0">
              <a:latin typeface="Arial" panose="020B0604020202020204" pitchFamily="34" charset="0"/>
              <a:ea typeface="Cambria" panose="02040503050406030204" pitchFamily="18" charset="0"/>
              <a:cs typeface="Arial" panose="020B0604020202020204" pitchFamily="34" charset="0"/>
            </a:endParaRPr>
          </a:p>
          <a:p>
            <a:pPr eaLnBrk="1" hangingPunct="1">
              <a:defRPr/>
            </a:pPr>
            <a:r>
              <a:rPr lang="en-AU" dirty="0">
                <a:ea typeface="ＭＳ Ｐゴシック" charset="0"/>
                <a:cs typeface="+mn-cs"/>
              </a:rPr>
              <a:t>It is important to decide before the exercise begins what the questions are.  This can be done either by the facilitator or with the participants.</a:t>
            </a:r>
            <a:endParaRPr lang="en-AU" sz="1200" b="0" dirty="0">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dirty="0">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dirty="0">
                <a:latin typeface="Arial" panose="020B0604020202020204" pitchFamily="34" charset="0"/>
                <a:ea typeface="Cambria" panose="02040503050406030204" pitchFamily="18" charset="0"/>
                <a:cs typeface="Arial" panose="020B0604020202020204" pitchFamily="34" charset="0"/>
              </a:rPr>
              <a:t>It is suggested that the facilitator sets the task and asks the groups to work out what they want to depict and how they will do this before the drawing materials are distributed.  This avoids one person taking the materials and drawing before group discussion about the messages they want to give.</a:t>
            </a:r>
          </a:p>
          <a:p>
            <a:endParaRPr lang="en-AU" dirty="0"/>
          </a:p>
        </p:txBody>
      </p:sp>
      <p:sp>
        <p:nvSpPr>
          <p:cNvPr id="4" name="Slide Number Placeholder 3"/>
          <p:cNvSpPr>
            <a:spLocks noGrp="1"/>
          </p:cNvSpPr>
          <p:nvPr>
            <p:ph type="sldNum" sz="quarter" idx="5"/>
          </p:nvPr>
        </p:nvSpPr>
        <p:spPr/>
        <p:txBody>
          <a:bodyPr/>
          <a:lstStyle/>
          <a:p>
            <a:pPr>
              <a:defRPr/>
            </a:pPr>
            <a:fld id="{F59E8D6C-F3C4-4043-BE73-2890F8A4AD85}" type="slidenum">
              <a:rPr lang="en-US" smtClean="0"/>
              <a:pPr>
                <a:defRPr/>
              </a:pPr>
              <a:t>4</a:t>
            </a:fld>
            <a:endParaRPr lang="en-US" dirty="0"/>
          </a:p>
        </p:txBody>
      </p:sp>
    </p:spTree>
    <p:extLst>
      <p:ext uri="{BB962C8B-B14F-4D97-AF65-F5344CB8AC3E}">
        <p14:creationId xmlns:p14="http://schemas.microsoft.com/office/powerpoint/2010/main" val="121117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B4B1C53-5E80-F092-B255-ED7548B03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BEB8785-0769-D12B-72C7-2E9E48BB56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can take 15 -20minutes to discuss a story board properly, so keep this in mind when deciding on the number of small groups can be used in the time available.</a:t>
            </a:r>
          </a:p>
        </p:txBody>
      </p:sp>
      <p:sp>
        <p:nvSpPr>
          <p:cNvPr id="30724" name="Slide Number Placeholder 3">
            <a:extLst>
              <a:ext uri="{FF2B5EF4-FFF2-40B4-BE49-F238E27FC236}">
                <a16:creationId xmlns:a16="http://schemas.microsoft.com/office/drawing/2014/main" id="{688CCB90-5CB4-DEA7-381B-C0F90681F5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EF4438C6-7682-4C8D-A788-46C45BBDA9F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Depending on the topic, and aims of the session, these can either be set by the facilitator or developed with the group.</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6</a:t>
            </a:fld>
            <a:endParaRPr lang="en-AU" altLang="en-US"/>
          </a:p>
        </p:txBody>
      </p:sp>
    </p:spTree>
    <p:extLst>
      <p:ext uri="{BB962C8B-B14F-4D97-AF65-F5344CB8AC3E}">
        <p14:creationId xmlns:p14="http://schemas.microsoft.com/office/powerpoint/2010/main" val="192968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above.</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7</a:t>
            </a:fld>
            <a:endParaRPr lang="en-AU" altLang="en-US"/>
          </a:p>
        </p:txBody>
      </p:sp>
    </p:spTree>
    <p:extLst>
      <p:ext uri="{BB962C8B-B14F-4D97-AF65-F5344CB8AC3E}">
        <p14:creationId xmlns:p14="http://schemas.microsoft.com/office/powerpoint/2010/main" val="291587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dirty="0">
                <a:latin typeface="Arial" panose="020B0604020202020204" pitchFamily="34" charset="0"/>
                <a:ea typeface="Cambria" panose="02040503050406030204" pitchFamily="18" charset="0"/>
                <a:cs typeface="Arial" panose="020B0604020202020204" pitchFamily="34" charset="0"/>
              </a:rPr>
              <a:t>A good facilitator will ask questions about the drawings, and what they are saying to draw out details.</a:t>
            </a:r>
          </a:p>
          <a:p>
            <a:endParaRPr lang="en-AU" dirty="0"/>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8</a:t>
            </a:fld>
            <a:endParaRPr lang="en-AU" altLang="en-US"/>
          </a:p>
        </p:txBody>
      </p:sp>
    </p:spTree>
    <p:extLst>
      <p:ext uri="{BB962C8B-B14F-4D97-AF65-F5344CB8AC3E}">
        <p14:creationId xmlns:p14="http://schemas.microsoft.com/office/powerpoint/2010/main" val="158669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facilitator could explore why the girl was married early, how often this happens in the place where they are, how the women feel when this happens, and how the young girls respond to being forced into early marriage?  If they survive, how does the girl cope with being a child mother?</a:t>
            </a:r>
          </a:p>
        </p:txBody>
      </p:sp>
      <p:sp>
        <p:nvSpPr>
          <p:cNvPr id="4" name="Slide Number Placeholder 3"/>
          <p:cNvSpPr>
            <a:spLocks noGrp="1"/>
          </p:cNvSpPr>
          <p:nvPr>
            <p:ph type="sldNum" sz="quarter" idx="5"/>
          </p:nvPr>
        </p:nvSpPr>
        <p:spPr/>
        <p:txBody>
          <a:bodyPr/>
          <a:lstStyle/>
          <a:p>
            <a:pPr>
              <a:defRPr/>
            </a:pPr>
            <a:fld id="{2951ADA1-0730-AF41-B0B8-48ADBDAD6982}" type="slidenum">
              <a:rPr lang="en-AU" altLang="en-US" smtClean="0"/>
              <a:pPr>
                <a:defRPr/>
              </a:pPr>
              <a:t>9</a:t>
            </a:fld>
            <a:endParaRPr lang="en-AU" altLang="en-US"/>
          </a:p>
        </p:txBody>
      </p:sp>
    </p:spTree>
    <p:extLst>
      <p:ext uri="{BB962C8B-B14F-4D97-AF65-F5344CB8AC3E}">
        <p14:creationId xmlns:p14="http://schemas.microsoft.com/office/powerpoint/2010/main" val="2097382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AB5462BE-8393-6747-B208-B9BC751F9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06DB36B3-CDB4-F747-BCAE-7841A4B11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A6E9CBC2-281F-ED4E-A097-F167C3C37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8CC19B0E-540C-5240-8A26-A1ECDAADB36B}"/>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432C0DC5-F9E2-5B41-9C3C-5C1235AB877A}"/>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E09D2AB-A6A6-E94F-B7D5-E9920BE0EF62}"/>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28E16452-3C53-BC43-95F4-B07E9FB8BA2B}"/>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C437C4C9-0F53-894E-ABA3-FA39EA90F2FD}"/>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21058D58-63E2-604C-8407-C6D732C69070}"/>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1E9CA31C-60A7-F04E-AA6E-9CEBE3F04BDC}"/>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2DCC5C4B-9EA2-C743-A67B-9DA5360B52F1}"/>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C542A8E7-C223-F446-8409-F223F6B04DA5}"/>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AD2680C8-EF87-8E4D-A050-920781309D9A}"/>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7017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B7F90EB6-15E2-DB42-B7F8-50B1C9A79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extLst>
              <a:ext uri="{FF2B5EF4-FFF2-40B4-BE49-F238E27FC236}">
                <a16:creationId xmlns:a16="http://schemas.microsoft.com/office/drawing/2014/main" id="{0F3E020A-3D1A-0D42-9921-B414A4D71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91B2F587-50C0-7644-8412-DE0F339500B1}"/>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9">
            <a:extLst>
              <a:ext uri="{FF2B5EF4-FFF2-40B4-BE49-F238E27FC236}">
                <a16:creationId xmlns:a16="http://schemas.microsoft.com/office/drawing/2014/main" id="{E7A02D95-0772-A545-9DAF-26A950EE3ABB}"/>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en-US" altLang="en-US" sz="800" i="1"/>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65422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89557AAB-1C7C-374D-9869-4671F97A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1438" y="60721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a:extLst>
              <a:ext uri="{FF2B5EF4-FFF2-40B4-BE49-F238E27FC236}">
                <a16:creationId xmlns:a16="http://schemas.microsoft.com/office/drawing/2014/main" id="{CAACC020-F320-8648-81F7-119ACF48B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6126163"/>
            <a:ext cx="13176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a:extLst>
              <a:ext uri="{FF2B5EF4-FFF2-40B4-BE49-F238E27FC236}">
                <a16:creationId xmlns:a16="http://schemas.microsoft.com/office/drawing/2014/main" id="{087A3121-8F4B-314D-8C09-F0C86E53D9F4}"/>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5" name="TextBox 9">
            <a:extLst>
              <a:ext uri="{FF2B5EF4-FFF2-40B4-BE49-F238E27FC236}">
                <a16:creationId xmlns:a16="http://schemas.microsoft.com/office/drawing/2014/main" id="{BBC410AC-EE6B-4741-943A-A438414221C6}"/>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en-US" altLang="en-US" sz="800" i="1"/>
              <a:t>Intellectual property of E Pittaway and L. Bartolomei; Reuse is permitted with author attribution </a:t>
            </a:r>
          </a:p>
        </p:txBody>
      </p:sp>
    </p:spTree>
    <p:extLst>
      <p:ext uri="{BB962C8B-B14F-4D97-AF65-F5344CB8AC3E}">
        <p14:creationId xmlns:p14="http://schemas.microsoft.com/office/powerpoint/2010/main" val="3743708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561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466D290-0F99-954D-BA8A-95A67EAFD09E}"/>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6843EE8-81A5-A74B-8F39-841DCCFFE097}"/>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1874A297-EF71-9F42-8531-E6D12C8AEF84}" type="datetimeFigureOut">
              <a:rPr lang="en-US"/>
              <a:pPr>
                <a:defRPr/>
              </a:pPr>
              <a:t>7/12/2024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462A9FC5-8836-9545-8F7C-412077F51F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ctr" defTabSz="457200" rtl="0" fontAlgn="base">
        <a:spcBef>
          <a:spcPct val="0"/>
        </a:spcBef>
        <a:spcAft>
          <a:spcPct val="0"/>
        </a:spcAft>
        <a:defRPr sz="3600" b="1" kern="1200">
          <a:solidFill>
            <a:schemeClr val="tx1"/>
          </a:solidFill>
          <a:latin typeface="+mj-lt"/>
          <a:ea typeface="+mj-ea"/>
          <a:cs typeface="+mj-cs"/>
        </a:defRPr>
      </a:lvl1pPr>
      <a:lvl2pPr algn="ctr" defTabSz="457200" rtl="0" fontAlgn="base">
        <a:spcBef>
          <a:spcPct val="0"/>
        </a:spcBef>
        <a:spcAft>
          <a:spcPct val="0"/>
        </a:spcAft>
        <a:defRPr sz="3600" b="1">
          <a:solidFill>
            <a:schemeClr val="tx1"/>
          </a:solidFill>
          <a:latin typeface="Trebuchet MS" panose="020B0703020202090204" pitchFamily="34" charset="0"/>
        </a:defRPr>
      </a:lvl2pPr>
      <a:lvl3pPr algn="ctr" defTabSz="457200" rtl="0" fontAlgn="base">
        <a:spcBef>
          <a:spcPct val="0"/>
        </a:spcBef>
        <a:spcAft>
          <a:spcPct val="0"/>
        </a:spcAft>
        <a:defRPr sz="3600" b="1">
          <a:solidFill>
            <a:schemeClr val="tx1"/>
          </a:solidFill>
          <a:latin typeface="Trebuchet MS" panose="020B0703020202090204" pitchFamily="34" charset="0"/>
        </a:defRPr>
      </a:lvl3pPr>
      <a:lvl4pPr algn="ctr" defTabSz="457200" rtl="0" fontAlgn="base">
        <a:spcBef>
          <a:spcPct val="0"/>
        </a:spcBef>
        <a:spcAft>
          <a:spcPct val="0"/>
        </a:spcAft>
        <a:defRPr sz="3600" b="1">
          <a:solidFill>
            <a:schemeClr val="tx1"/>
          </a:solidFill>
          <a:latin typeface="Trebuchet MS" panose="020B0703020202090204" pitchFamily="34" charset="0"/>
        </a:defRPr>
      </a:lvl4pPr>
      <a:lvl5pPr algn="ctr" defTabSz="457200" rtl="0" fontAlgn="base">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0" descr="Picture15">
            <a:extLst>
              <a:ext uri="{FF2B5EF4-FFF2-40B4-BE49-F238E27FC236}">
                <a16:creationId xmlns:a16="http://schemas.microsoft.com/office/drawing/2014/main" id="{BB1E9889-A515-2743-AF55-DE49F5697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13293">
            <a:off x="2471833" y="4598934"/>
            <a:ext cx="4372793" cy="216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a:extLst>
              <a:ext uri="{FF2B5EF4-FFF2-40B4-BE49-F238E27FC236}">
                <a16:creationId xmlns:a16="http://schemas.microsoft.com/office/drawing/2014/main" id="{05939EF5-FAB4-7743-ABC5-109ABE018AB0}"/>
              </a:ext>
            </a:extLst>
          </p:cNvPr>
          <p:cNvSpPr>
            <a:spLocks noGrp="1" noChangeArrowheads="1"/>
          </p:cNvSpPr>
          <p:nvPr>
            <p:ph type="ctrTitle"/>
          </p:nvPr>
        </p:nvSpPr>
        <p:spPr bwMode="auto">
          <a:xfrm>
            <a:off x="2627784" y="1536173"/>
            <a:ext cx="488917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AU" sz="3600" b="1" dirty="0">
                <a:solidFill>
                  <a:srgbClr val="7030A0"/>
                </a:solidFill>
                <a:ea typeface="Times New Roman" charset="0"/>
              </a:rPr>
              <a:t>COMMUNITY CONSULTATIONS USING RECIPROCAL RESEARCH: </a:t>
            </a:r>
            <a:r>
              <a:rPr lang="en-AU" sz="3200" b="1" dirty="0">
                <a:solidFill>
                  <a:srgbClr val="7030A0"/>
                </a:solidFill>
                <a:ea typeface="Times New Roman" charset="0"/>
              </a:rPr>
              <a:t>Session 6: </a:t>
            </a:r>
          </a:p>
          <a:p>
            <a:pPr algn="ctr">
              <a:defRPr/>
            </a:pPr>
            <a:r>
              <a:rPr lang="en-AU" sz="3200" b="1" dirty="0">
                <a:solidFill>
                  <a:schemeClr val="accent2">
                    <a:lumMod val="50000"/>
                  </a:schemeClr>
                </a:solidFill>
                <a:ea typeface="Times New Roman" charset="0"/>
              </a:rPr>
              <a:t>Storyboards</a:t>
            </a:r>
          </a:p>
          <a:p>
            <a:pPr algn="ctr">
              <a:defRPr/>
            </a:pPr>
            <a:endParaRPr lang="en-AU" sz="3200" b="1" dirty="0">
              <a:solidFill>
                <a:srgbClr val="006600"/>
              </a:solidFill>
              <a:effectLst>
                <a:outerShdw blurRad="38100" dist="38100" dir="2700000" algn="tl">
                  <a:srgbClr val="DDDDDD"/>
                </a:outerShdw>
              </a:effectLst>
              <a:ea typeface="Times New Roman"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59A98-3A11-B89E-3734-382DE8137F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967" y="867199"/>
            <a:ext cx="4416003" cy="5123601"/>
          </a:xfrm>
          <a:prstGeom prst="rect">
            <a:avLst/>
          </a:prstGeom>
          <a:noFill/>
          <a:ln>
            <a:noFill/>
          </a:ln>
        </p:spPr>
      </p:pic>
      <p:sp>
        <p:nvSpPr>
          <p:cNvPr id="3" name="TextBox 2">
            <a:extLst>
              <a:ext uri="{FF2B5EF4-FFF2-40B4-BE49-F238E27FC236}">
                <a16:creationId xmlns:a16="http://schemas.microsoft.com/office/drawing/2014/main" id="{B49C215C-1091-CAF3-2DF2-8BE176427183}"/>
              </a:ext>
            </a:extLst>
          </p:cNvPr>
          <p:cNvSpPr txBox="1"/>
          <p:nvPr/>
        </p:nvSpPr>
        <p:spPr>
          <a:xfrm>
            <a:off x="690870" y="9058"/>
            <a:ext cx="8057594" cy="646331"/>
          </a:xfrm>
          <a:prstGeom prst="rect">
            <a:avLst/>
          </a:prstGeom>
          <a:noFill/>
        </p:spPr>
        <p:txBody>
          <a:bodyPr wrap="square" rtlCol="0">
            <a:spAutoFit/>
          </a:bodyPr>
          <a:lstStyle/>
          <a:p>
            <a:r>
              <a:rPr lang="en-AU" sz="3600" b="1" dirty="0">
                <a:solidFill>
                  <a:srgbClr val="7030A0"/>
                </a:solidFill>
                <a:latin typeface="Arial" panose="020B0604020202020204" pitchFamily="34" charset="0"/>
                <a:ea typeface="Cambria" panose="02040503050406030204" pitchFamily="18" charset="0"/>
                <a:cs typeface="Arial" panose="020B0604020202020204" pitchFamily="34" charset="0"/>
              </a:rPr>
              <a:t>You don’t even need the dialogue!</a:t>
            </a:r>
          </a:p>
        </p:txBody>
      </p:sp>
      <p:sp>
        <p:nvSpPr>
          <p:cNvPr id="4" name="TextBox 3">
            <a:extLst>
              <a:ext uri="{FF2B5EF4-FFF2-40B4-BE49-F238E27FC236}">
                <a16:creationId xmlns:a16="http://schemas.microsoft.com/office/drawing/2014/main" id="{9EA8CAE4-FECC-5A5F-C593-F8912818E557}"/>
              </a:ext>
            </a:extLst>
          </p:cNvPr>
          <p:cNvSpPr txBox="1"/>
          <p:nvPr/>
        </p:nvSpPr>
        <p:spPr>
          <a:xfrm>
            <a:off x="6156175" y="2037927"/>
            <a:ext cx="2711823" cy="2554545"/>
          </a:xfrm>
          <a:prstGeom prst="rect">
            <a:avLst/>
          </a:prstGeom>
          <a:noFill/>
        </p:spPr>
        <p:txBody>
          <a:bodyPr wrap="square" rtlCol="0">
            <a:spAutoFit/>
          </a:bodyPr>
          <a:lstStyle/>
          <a:p>
            <a:r>
              <a:rPr lang="en-AU" sz="32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 topic was abuse including rape by an employer</a:t>
            </a:r>
          </a:p>
        </p:txBody>
      </p:sp>
      <p:sp>
        <p:nvSpPr>
          <p:cNvPr id="5" name="TextBox 4">
            <a:extLst>
              <a:ext uri="{FF2B5EF4-FFF2-40B4-BE49-F238E27FC236}">
                <a16:creationId xmlns:a16="http://schemas.microsoft.com/office/drawing/2014/main" id="{A50E0527-7150-893F-C148-B572FCB4D91D}"/>
              </a:ext>
            </a:extLst>
          </p:cNvPr>
          <p:cNvSpPr txBox="1"/>
          <p:nvPr/>
        </p:nvSpPr>
        <p:spPr>
          <a:xfrm>
            <a:off x="815009" y="6133036"/>
            <a:ext cx="5867597" cy="461665"/>
          </a:xfrm>
          <a:prstGeom prst="rect">
            <a:avLst/>
          </a:prstGeom>
          <a:noFill/>
        </p:spPr>
        <p:txBody>
          <a:bodyPr wrap="square" rtlCol="0">
            <a:spAutoFit/>
          </a:bodyPr>
          <a:lstStyle/>
          <a:p>
            <a:r>
              <a:rPr lang="en-AU" sz="2400" b="1" dirty="0">
                <a:solidFill>
                  <a:schemeClr val="accent1"/>
                </a:solidFill>
                <a:latin typeface="Arial" panose="020B0604020202020204" pitchFamily="34" charset="0"/>
                <a:ea typeface="Cambria" panose="02040503050406030204" pitchFamily="18" charset="0"/>
                <a:cs typeface="Arial" panose="020B0604020202020204" pitchFamily="34" charset="0"/>
              </a:rPr>
              <a:t>Refugee Group, Kuala Lumpur 2018</a:t>
            </a:r>
          </a:p>
        </p:txBody>
      </p:sp>
    </p:spTree>
    <p:extLst>
      <p:ext uri="{BB962C8B-B14F-4D97-AF65-F5344CB8AC3E}">
        <p14:creationId xmlns:p14="http://schemas.microsoft.com/office/powerpoint/2010/main" val="8744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DB9E1-D7D3-6BA6-9D7F-D7FC293E8E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412776"/>
            <a:ext cx="6192688" cy="4664543"/>
          </a:xfrm>
          <a:prstGeom prst="rect">
            <a:avLst/>
          </a:prstGeom>
          <a:noFill/>
          <a:ln>
            <a:noFill/>
          </a:ln>
        </p:spPr>
      </p:pic>
      <p:sp>
        <p:nvSpPr>
          <p:cNvPr id="3" name="TextBox 2">
            <a:extLst>
              <a:ext uri="{FF2B5EF4-FFF2-40B4-BE49-F238E27FC236}">
                <a16:creationId xmlns:a16="http://schemas.microsoft.com/office/drawing/2014/main" id="{8F609863-A1A7-0B51-702A-BA2EBD908230}"/>
              </a:ext>
            </a:extLst>
          </p:cNvPr>
          <p:cNvSpPr txBox="1"/>
          <p:nvPr/>
        </p:nvSpPr>
        <p:spPr>
          <a:xfrm>
            <a:off x="971600" y="272849"/>
            <a:ext cx="7632848" cy="1015663"/>
          </a:xfrm>
          <a:prstGeom prst="rect">
            <a:avLst/>
          </a:prstGeom>
          <a:noFill/>
        </p:spPr>
        <p:txBody>
          <a:bodyPr wrap="square" rtlCol="0">
            <a:spAutoFit/>
          </a:bodyPr>
          <a:lstStyle/>
          <a:p>
            <a:r>
              <a:rPr lang="en-AU" sz="3000" b="1" dirty="0">
                <a:solidFill>
                  <a:srgbClr val="7030A0"/>
                </a:solidFill>
                <a:latin typeface="Arial" panose="020B0604020202020204" pitchFamily="34" charset="0"/>
                <a:ea typeface="Cambria" panose="02040503050406030204" pitchFamily="18" charset="0"/>
                <a:cs typeface="Arial" panose="020B0604020202020204" pitchFamily="34" charset="0"/>
              </a:rPr>
              <a:t>Her response when she finds herself pregnant and the impact on her family</a:t>
            </a:r>
          </a:p>
        </p:txBody>
      </p:sp>
    </p:spTree>
    <p:extLst>
      <p:ext uri="{BB962C8B-B14F-4D97-AF65-F5344CB8AC3E}">
        <p14:creationId xmlns:p14="http://schemas.microsoft.com/office/powerpoint/2010/main" val="313146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E52D6-5B73-626F-AE55-A9BF4C22FF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647075"/>
            <a:ext cx="4104456" cy="5756065"/>
          </a:xfrm>
          <a:prstGeom prst="rect">
            <a:avLst/>
          </a:prstGeom>
          <a:noFill/>
          <a:ln>
            <a:noFill/>
          </a:ln>
        </p:spPr>
      </p:pic>
      <p:sp>
        <p:nvSpPr>
          <p:cNvPr id="3" name="TextBox 2">
            <a:extLst>
              <a:ext uri="{FF2B5EF4-FFF2-40B4-BE49-F238E27FC236}">
                <a16:creationId xmlns:a16="http://schemas.microsoft.com/office/drawing/2014/main" id="{8FE3462F-28B3-9DBC-D7A0-D9ECD7F94694}"/>
              </a:ext>
            </a:extLst>
          </p:cNvPr>
          <p:cNvSpPr txBox="1"/>
          <p:nvPr/>
        </p:nvSpPr>
        <p:spPr>
          <a:xfrm>
            <a:off x="6230618" y="647075"/>
            <a:ext cx="2073246" cy="5078313"/>
          </a:xfrm>
          <a:prstGeom prst="rect">
            <a:avLst/>
          </a:prstGeom>
          <a:noFill/>
        </p:spPr>
        <p:txBody>
          <a:bodyPr wrap="square" rtlCol="0">
            <a:spAutoFit/>
          </a:bodyPr>
          <a:lstStyle/>
          <a:p>
            <a:r>
              <a:rPr lang="en-AU" sz="3600" b="1" dirty="0">
                <a:solidFill>
                  <a:srgbClr val="7030A0"/>
                </a:solidFill>
                <a:latin typeface="Arial" panose="020B0604020202020204" pitchFamily="34" charset="0"/>
                <a:ea typeface="Cambria" panose="02040503050406030204" pitchFamily="18" charset="0"/>
                <a:cs typeface="Arial" panose="020B0604020202020204" pitchFamily="34" charset="0"/>
              </a:rPr>
              <a:t>The help the women wanted, but could not always access.</a:t>
            </a:r>
          </a:p>
        </p:txBody>
      </p:sp>
    </p:spTree>
    <p:extLst>
      <p:ext uri="{BB962C8B-B14F-4D97-AF65-F5344CB8AC3E}">
        <p14:creationId xmlns:p14="http://schemas.microsoft.com/office/powerpoint/2010/main" val="315058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40B00C-7A1D-6646-72A0-1CA972F28C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96752"/>
            <a:ext cx="7082847" cy="4896544"/>
          </a:xfrm>
          <a:prstGeom prst="rect">
            <a:avLst/>
          </a:prstGeom>
          <a:noFill/>
          <a:ln>
            <a:noFill/>
          </a:ln>
        </p:spPr>
      </p:pic>
      <p:sp>
        <p:nvSpPr>
          <p:cNvPr id="3" name="TextBox 2">
            <a:extLst>
              <a:ext uri="{FF2B5EF4-FFF2-40B4-BE49-F238E27FC236}">
                <a16:creationId xmlns:a16="http://schemas.microsoft.com/office/drawing/2014/main" id="{DEDA0ADE-6680-160F-19AA-2118EB129973}"/>
              </a:ext>
            </a:extLst>
          </p:cNvPr>
          <p:cNvSpPr txBox="1"/>
          <p:nvPr/>
        </p:nvSpPr>
        <p:spPr>
          <a:xfrm>
            <a:off x="1763688" y="260648"/>
            <a:ext cx="5832648" cy="646331"/>
          </a:xfrm>
          <a:prstGeom prst="rect">
            <a:avLst/>
          </a:prstGeom>
          <a:noFill/>
        </p:spPr>
        <p:txBody>
          <a:bodyPr wrap="square" rtlCol="0">
            <a:spAutoFit/>
          </a:bodyPr>
          <a:lstStyle/>
          <a:p>
            <a:r>
              <a:rPr lang="en-AU" sz="3600" b="1" dirty="0">
                <a:solidFill>
                  <a:srgbClr val="7030A0"/>
                </a:solidFill>
                <a:latin typeface="Cambria" panose="02040503050406030204" pitchFamily="18" charset="0"/>
                <a:ea typeface="Cambria" panose="02040503050406030204" pitchFamily="18" charset="0"/>
              </a:rPr>
              <a:t>How to </a:t>
            </a:r>
            <a:r>
              <a:rPr lang="en-AU" sz="3600" b="1" dirty="0">
                <a:solidFill>
                  <a:srgbClr val="7030A0"/>
                </a:solidFill>
                <a:latin typeface="Arial" panose="020B0604020202020204" pitchFamily="34" charset="0"/>
                <a:ea typeface="Cambria" panose="02040503050406030204" pitchFamily="18" charset="0"/>
                <a:cs typeface="Arial" panose="020B0604020202020204" pitchFamily="34" charset="0"/>
              </a:rPr>
              <a:t>achieve</a:t>
            </a:r>
            <a:r>
              <a:rPr lang="en-AU" sz="3600" b="1" dirty="0">
                <a:solidFill>
                  <a:srgbClr val="7030A0"/>
                </a:solidFill>
                <a:latin typeface="Cambria" panose="02040503050406030204" pitchFamily="18" charset="0"/>
                <a:ea typeface="Cambria" panose="02040503050406030204" pitchFamily="18" charset="0"/>
              </a:rPr>
              <a:t> change</a:t>
            </a:r>
          </a:p>
        </p:txBody>
      </p:sp>
    </p:spTree>
    <p:extLst>
      <p:ext uri="{BB962C8B-B14F-4D97-AF65-F5344CB8AC3E}">
        <p14:creationId xmlns:p14="http://schemas.microsoft.com/office/powerpoint/2010/main" val="32552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653EA5-6DA0-C2AA-BFD5-B99E0E2F15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051360"/>
            <a:ext cx="6593477" cy="5030264"/>
          </a:xfrm>
          <a:prstGeom prst="rect">
            <a:avLst/>
          </a:prstGeom>
          <a:noFill/>
          <a:ln>
            <a:noFill/>
          </a:ln>
        </p:spPr>
      </p:pic>
      <p:sp>
        <p:nvSpPr>
          <p:cNvPr id="3" name="TextBox 2">
            <a:extLst>
              <a:ext uri="{FF2B5EF4-FFF2-40B4-BE49-F238E27FC236}">
                <a16:creationId xmlns:a16="http://schemas.microsoft.com/office/drawing/2014/main" id="{8F96E81B-7E7C-884C-6340-D713B065B3C4}"/>
              </a:ext>
            </a:extLst>
          </p:cNvPr>
          <p:cNvSpPr txBox="1"/>
          <p:nvPr/>
        </p:nvSpPr>
        <p:spPr>
          <a:xfrm>
            <a:off x="467544" y="405029"/>
            <a:ext cx="8208912" cy="646331"/>
          </a:xfrm>
          <a:prstGeom prst="rect">
            <a:avLst/>
          </a:prstGeom>
          <a:noFill/>
        </p:spPr>
        <p:txBody>
          <a:bodyPr wrap="square" rtlCol="0">
            <a:spAutoFit/>
          </a:bodyPr>
          <a:lstStyle/>
          <a:p>
            <a:r>
              <a:rPr lang="en-AU" sz="3600" b="1" dirty="0">
                <a:solidFill>
                  <a:srgbClr val="7030A0"/>
                </a:solidFill>
                <a:latin typeface="Arial" panose="020B0604020202020204" pitchFamily="34" charset="0"/>
                <a:ea typeface="Cambria" panose="02040503050406030204" pitchFamily="18" charset="0"/>
                <a:cs typeface="Arial" panose="020B0604020202020204" pitchFamily="34" charset="0"/>
              </a:rPr>
              <a:t>Comprehensive Protection and Care </a:t>
            </a:r>
          </a:p>
        </p:txBody>
      </p:sp>
    </p:spTree>
    <p:extLst>
      <p:ext uri="{BB962C8B-B14F-4D97-AF65-F5344CB8AC3E}">
        <p14:creationId xmlns:p14="http://schemas.microsoft.com/office/powerpoint/2010/main" val="340842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A430D-EE56-B8D3-2DDA-FAFE29B37D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48" y="1628800"/>
            <a:ext cx="8259103" cy="4464496"/>
          </a:xfrm>
          <a:prstGeom prst="rect">
            <a:avLst/>
          </a:prstGeom>
          <a:noFill/>
          <a:ln>
            <a:noFill/>
          </a:ln>
        </p:spPr>
      </p:pic>
      <p:sp>
        <p:nvSpPr>
          <p:cNvPr id="3" name="TextBox 2">
            <a:extLst>
              <a:ext uri="{FF2B5EF4-FFF2-40B4-BE49-F238E27FC236}">
                <a16:creationId xmlns:a16="http://schemas.microsoft.com/office/drawing/2014/main" id="{E736C04B-DE97-D8D9-ADEF-16F4D52B2853}"/>
              </a:ext>
            </a:extLst>
          </p:cNvPr>
          <p:cNvSpPr txBox="1"/>
          <p:nvPr/>
        </p:nvSpPr>
        <p:spPr>
          <a:xfrm>
            <a:off x="323528" y="188640"/>
            <a:ext cx="8640960" cy="1077218"/>
          </a:xfrm>
          <a:prstGeom prst="rect">
            <a:avLst/>
          </a:prstGeom>
          <a:noFill/>
        </p:spPr>
        <p:txBody>
          <a:bodyPr wrap="square" rtlCol="0">
            <a:spAutoFit/>
          </a:bodyPr>
          <a:lstStyle/>
          <a:p>
            <a:pPr algn="ctr"/>
            <a:r>
              <a:rPr lang="en-AU" sz="3200" b="1" dirty="0">
                <a:solidFill>
                  <a:srgbClr val="7030A0"/>
                </a:solidFill>
                <a:latin typeface="Arial" panose="020B0604020202020204" pitchFamily="34" charset="0"/>
                <a:ea typeface="Cambria" panose="02040503050406030204" pitchFamily="18" charset="0"/>
                <a:cs typeface="Arial" panose="020B0604020202020204" pitchFamily="34" charset="0"/>
              </a:rPr>
              <a:t>Moving forward – addressing the links between Livelihoods and addressing SGBV</a:t>
            </a:r>
          </a:p>
        </p:txBody>
      </p:sp>
    </p:spTree>
    <p:extLst>
      <p:ext uri="{BB962C8B-B14F-4D97-AF65-F5344CB8AC3E}">
        <p14:creationId xmlns:p14="http://schemas.microsoft.com/office/powerpoint/2010/main" val="178756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9BA06D62-A0BB-4045-B604-49DD33D15092}"/>
              </a:ext>
            </a:extLst>
          </p:cNvPr>
          <p:cNvSpPr>
            <a:spLocks noChangeArrowheads="1"/>
          </p:cNvSpPr>
          <p:nvPr/>
        </p:nvSpPr>
        <p:spPr bwMode="auto">
          <a:xfrm>
            <a:off x="1116013" y="1301402"/>
            <a:ext cx="65833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spcAft>
                <a:spcPts val="1000"/>
              </a:spcAft>
              <a:defRPr/>
            </a:pPr>
            <a:r>
              <a:rPr lang="en-AU" sz="2800" b="1" dirty="0">
                <a:solidFill>
                  <a:srgbClr val="7030A0"/>
                </a:solidFill>
                <a:latin typeface="Arial" panose="020B0604020202020204" pitchFamily="34" charset="0"/>
                <a:ea typeface="ＭＳ Ｐゴシック" charset="0"/>
                <a:cs typeface="Arial" panose="020B0604020202020204" pitchFamily="34" charset="0"/>
              </a:rPr>
              <a:t>The outcomes of the story boards will form the basis of the next stage of the risk analysis and response.</a:t>
            </a:r>
          </a:p>
        </p:txBody>
      </p:sp>
      <p:pic>
        <p:nvPicPr>
          <p:cNvPr id="11266" name="Picture 5" descr="Thailand 2003 F30096">
            <a:extLst>
              <a:ext uri="{FF2B5EF4-FFF2-40B4-BE49-F238E27FC236}">
                <a16:creationId xmlns:a16="http://schemas.microsoft.com/office/drawing/2014/main" id="{A466A2E3-B61C-7C4D-A03E-F71524D3B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268663"/>
            <a:ext cx="6008688" cy="2535237"/>
          </a:xfrm>
          <a:prstGeom prst="rect">
            <a:avLst/>
          </a:prstGeom>
          <a:noFill/>
          <a:ln w="28575">
            <a:solidFill>
              <a:srgbClr val="000000"/>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Lst>
        </p:spPr>
      </p:pic>
      <p:sp>
        <p:nvSpPr>
          <p:cNvPr id="5" name="Rectangle 8">
            <a:extLst>
              <a:ext uri="{FF2B5EF4-FFF2-40B4-BE49-F238E27FC236}">
                <a16:creationId xmlns:a16="http://schemas.microsoft.com/office/drawing/2014/main" id="{F6B4298F-DE32-C848-82E3-5F8BD7F4E559}"/>
              </a:ext>
            </a:extLst>
          </p:cNvPr>
          <p:cNvSpPr>
            <a:spLocks noChangeArrowheads="1"/>
          </p:cNvSpPr>
          <p:nvPr/>
        </p:nvSpPr>
        <p:spPr bwMode="auto">
          <a:xfrm>
            <a:off x="539552" y="250825"/>
            <a:ext cx="82089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b="1" dirty="0">
                <a:solidFill>
                  <a:schemeClr val="accent2">
                    <a:lumMod val="50000"/>
                  </a:schemeClr>
                </a:solidFill>
                <a:latin typeface="Arial" panose="020B0604020202020204" pitchFamily="34" charset="0"/>
                <a:cs typeface="Arial" panose="020B0604020202020204" pitchFamily="34" charset="0"/>
              </a:rPr>
              <a:t>Using the data collected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772FAB03-1EA7-E8CE-8446-50B34EACE041}"/>
              </a:ext>
            </a:extLst>
          </p:cNvPr>
          <p:cNvSpPr txBox="1">
            <a:spLocks noChangeArrowheads="1"/>
          </p:cNvSpPr>
          <p:nvPr/>
        </p:nvSpPr>
        <p:spPr bwMode="auto">
          <a:xfrm>
            <a:off x="4211960" y="1771998"/>
            <a:ext cx="4464496" cy="3539430"/>
          </a:xfrm>
          <a:prstGeom prst="rect">
            <a:avLst/>
          </a:prstGeom>
          <a:noFill/>
          <a:ln>
            <a:noFill/>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defRPr/>
            </a:pPr>
            <a:r>
              <a:rPr lang="en-GB" altLang="en-US" sz="28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Storyboarding</a:t>
            </a:r>
            <a:r>
              <a:rPr lang="en-GB" altLang="en-US" sz="2800" b="1" dirty="0">
                <a:solidFill>
                  <a:srgbClr val="3A7C22"/>
                </a:solidFill>
                <a:latin typeface="Arial" panose="020B0604020202020204" pitchFamily="34" charset="0"/>
                <a:ea typeface="Cambria" panose="02040503050406030204" pitchFamily="18" charset="0"/>
                <a:cs typeface="Arial" panose="020B0604020202020204" pitchFamily="34" charset="0"/>
              </a:rPr>
              <a:t> moves from problem identification to problem solving. It is an excellent way to engage members of refugee communities in identifying appropriate local solutions. </a:t>
            </a:r>
            <a:endParaRPr lang="en-AU" altLang="en-US" sz="2800" b="1" dirty="0">
              <a:latin typeface="Arial" panose="020B0604020202020204" pitchFamily="34" charset="0"/>
              <a:ea typeface="Cambria" panose="02040503050406030204" pitchFamily="18" charset="0"/>
              <a:cs typeface="Arial" panose="020B0604020202020204" pitchFamily="34" charset="0"/>
            </a:endParaRPr>
          </a:p>
        </p:txBody>
      </p:sp>
      <p:pic>
        <p:nvPicPr>
          <p:cNvPr id="30723" name="Picture 4" descr="A drawing of a person and a child&#10;&#10;Description automatically generated">
            <a:extLst>
              <a:ext uri="{FF2B5EF4-FFF2-40B4-BE49-F238E27FC236}">
                <a16:creationId xmlns:a16="http://schemas.microsoft.com/office/drawing/2014/main" id="{24D4AEBB-0C74-0265-BD60-528C49B12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329247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1">
            <a:extLst>
              <a:ext uri="{FF2B5EF4-FFF2-40B4-BE49-F238E27FC236}">
                <a16:creationId xmlns:a16="http://schemas.microsoft.com/office/drawing/2014/main" id="{B9F32CD8-735C-F6F0-6D01-575A77D88962}"/>
              </a:ext>
            </a:extLst>
          </p:cNvPr>
          <p:cNvSpPr txBox="1">
            <a:spLocks noChangeArrowheads="1"/>
          </p:cNvSpPr>
          <p:nvPr/>
        </p:nvSpPr>
        <p:spPr bwMode="auto">
          <a:xfrm>
            <a:off x="2627313" y="333375"/>
            <a:ext cx="5113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AU" altLang="en-US" sz="3600" b="1" dirty="0">
                <a:solidFill>
                  <a:srgbClr val="7030A0"/>
                </a:solidFill>
                <a:latin typeface="Arial" panose="020B0604020202020204" pitchFamily="34" charset="0"/>
                <a:ea typeface="Cambria" panose="02040503050406030204" pitchFamily="18" charset="0"/>
                <a:cs typeface="Arial" panose="020B0604020202020204" pitchFamily="34" charset="0"/>
              </a:rPr>
              <a:t>Storyboarding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a:extLst>
              <a:ext uri="{FF2B5EF4-FFF2-40B4-BE49-F238E27FC236}">
                <a16:creationId xmlns:a16="http://schemas.microsoft.com/office/drawing/2014/main" id="{D5E64977-753B-0E4D-856B-CBAD9379B7D9}"/>
              </a:ext>
            </a:extLst>
          </p:cNvPr>
          <p:cNvSpPr txBox="1">
            <a:spLocks noChangeArrowheads="1"/>
          </p:cNvSpPr>
          <p:nvPr/>
        </p:nvSpPr>
        <p:spPr bwMode="auto">
          <a:xfrm>
            <a:off x="8412163" y="6680200"/>
            <a:ext cx="1441450"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200">
              <a:latin typeface="Times New Roman" charset="0"/>
              <a:ea typeface="ＭＳ Ｐゴシック" charset="0"/>
            </a:endParaRPr>
          </a:p>
        </p:txBody>
      </p:sp>
      <p:sp>
        <p:nvSpPr>
          <p:cNvPr id="17414" name="Rectangle 6">
            <a:extLst>
              <a:ext uri="{FF2B5EF4-FFF2-40B4-BE49-F238E27FC236}">
                <a16:creationId xmlns:a16="http://schemas.microsoft.com/office/drawing/2014/main" id="{3B3409C9-99B1-B147-AF5F-286E2047C860}"/>
              </a:ext>
            </a:extLst>
          </p:cNvPr>
          <p:cNvSpPr>
            <a:spLocks noChangeArrowheads="1"/>
          </p:cNvSpPr>
          <p:nvPr/>
        </p:nvSpPr>
        <p:spPr bwMode="auto">
          <a:xfrm>
            <a:off x="23526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charset="0"/>
              <a:ea typeface="ＭＳ Ｐゴシック" charset="0"/>
            </a:endParaRPr>
          </a:p>
        </p:txBody>
      </p:sp>
      <p:sp>
        <p:nvSpPr>
          <p:cNvPr id="17417" name="Rectangle 9">
            <a:extLst>
              <a:ext uri="{FF2B5EF4-FFF2-40B4-BE49-F238E27FC236}">
                <a16:creationId xmlns:a16="http://schemas.microsoft.com/office/drawing/2014/main" id="{34D18016-FA3E-C843-987B-01EA28D33848}"/>
              </a:ext>
            </a:extLst>
          </p:cNvPr>
          <p:cNvSpPr>
            <a:spLocks noChangeArrowheads="1"/>
          </p:cNvSpPr>
          <p:nvPr/>
        </p:nvSpPr>
        <p:spPr bwMode="auto">
          <a:xfrm>
            <a:off x="623888" y="1162050"/>
            <a:ext cx="8196262"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914400" lvl="1" indent="-457200">
              <a:buFont typeface="Wingdings" pitchFamily="2" charset="2"/>
              <a:buChar char="Ø"/>
              <a:defRPr/>
            </a:pPr>
            <a:r>
              <a:rPr lang="en-US" sz="2800" b="1" dirty="0">
                <a:solidFill>
                  <a:schemeClr val="accent2">
                    <a:lumMod val="50000"/>
                  </a:schemeClr>
                </a:solidFill>
                <a:latin typeface="Arial" panose="020B0604020202020204" pitchFamily="34" charset="0"/>
                <a:ea typeface="ＭＳ Ｐゴシック" charset="0"/>
                <a:cs typeface="Arial" panose="020B0604020202020204" pitchFamily="34" charset="0"/>
              </a:rPr>
              <a:t>What is a story board?</a:t>
            </a:r>
          </a:p>
          <a:p>
            <a:pPr marL="914400" lvl="1" indent="-457200">
              <a:buFont typeface="Wingdings" pitchFamily="2" charset="2"/>
              <a:buChar char="Ø"/>
              <a:defRPr/>
            </a:pPr>
            <a:r>
              <a:rPr lang="en-US" sz="2800" b="1" dirty="0">
                <a:solidFill>
                  <a:schemeClr val="accent2">
                    <a:lumMod val="50000"/>
                  </a:schemeClr>
                </a:solidFill>
                <a:latin typeface="Arial" panose="020B0604020202020204" pitchFamily="34" charset="0"/>
                <a:ea typeface="ＭＳ Ｐゴシック" charset="0"/>
                <a:cs typeface="Arial" panose="020B0604020202020204" pitchFamily="34" charset="0"/>
              </a:rPr>
              <a:t>How story boards can be used to solve problems with refugee communities</a:t>
            </a:r>
          </a:p>
          <a:p>
            <a:pPr marL="914400" lvl="1" indent="-457200">
              <a:buFont typeface="Wingdings" pitchFamily="2" charset="2"/>
              <a:buChar char="Ø"/>
              <a:defRPr/>
            </a:pPr>
            <a:r>
              <a:rPr lang="en-US" sz="2800" b="1" dirty="0">
                <a:solidFill>
                  <a:schemeClr val="accent2">
                    <a:lumMod val="50000"/>
                  </a:schemeClr>
                </a:solidFill>
                <a:latin typeface="Arial" panose="020B0604020202020204" pitchFamily="34" charset="0"/>
                <a:ea typeface="ＭＳ Ｐゴシック" charset="0"/>
                <a:cs typeface="Arial" panose="020B0604020202020204" pitchFamily="34" charset="0"/>
              </a:rPr>
              <a:t>Preparing story boards</a:t>
            </a:r>
          </a:p>
        </p:txBody>
      </p:sp>
      <p:pic>
        <p:nvPicPr>
          <p:cNvPr id="8196" name="Picture 1">
            <a:extLst>
              <a:ext uri="{FF2B5EF4-FFF2-40B4-BE49-F238E27FC236}">
                <a16:creationId xmlns:a16="http://schemas.microsoft.com/office/drawing/2014/main" id="{74505B46-B5F4-B146-BE3E-7F362AA88C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3068638"/>
            <a:ext cx="65436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a:extLst>
              <a:ext uri="{FF2B5EF4-FFF2-40B4-BE49-F238E27FC236}">
                <a16:creationId xmlns:a16="http://schemas.microsoft.com/office/drawing/2014/main" id="{991BBADF-476E-CF47-9446-0ED53D2188CB}"/>
              </a:ext>
            </a:extLst>
          </p:cNvPr>
          <p:cNvSpPr>
            <a:spLocks noChangeArrowheads="1"/>
          </p:cNvSpPr>
          <p:nvPr/>
        </p:nvSpPr>
        <p:spPr bwMode="auto">
          <a:xfrm>
            <a:off x="623888" y="95250"/>
            <a:ext cx="7777162"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AU" sz="3200" b="1" dirty="0">
                <a:solidFill>
                  <a:srgbClr val="7030A0"/>
                </a:solidFill>
                <a:latin typeface="Arial" panose="020B0604020202020204" pitchFamily="34" charset="0"/>
                <a:ea typeface="ＭＳ Ｐゴシック" charset="0"/>
                <a:cs typeface="Arial" panose="020B0604020202020204" pitchFamily="34" charset="0"/>
              </a:rPr>
              <a:t>Participants</a:t>
            </a:r>
            <a:r>
              <a:rPr lang="en-AU" sz="3200" b="1" dirty="0">
                <a:solidFill>
                  <a:srgbClr val="7030A0"/>
                </a:solidFill>
                <a:latin typeface="Calibri" panose="020F0502020204030204" pitchFamily="34" charset="0"/>
                <a:ea typeface="ＭＳ Ｐゴシック" charset="0"/>
                <a:cs typeface="Calibri" panose="020F0502020204030204" pitchFamily="34" charset="0"/>
              </a:rPr>
              <a:t> use storyboards to </a:t>
            </a:r>
            <a:br>
              <a:rPr lang="en-AU" sz="3200" b="1" dirty="0">
                <a:solidFill>
                  <a:srgbClr val="7030A0"/>
                </a:solidFill>
                <a:latin typeface="Calibri" panose="020F0502020204030204" pitchFamily="34" charset="0"/>
                <a:ea typeface="ＭＳ Ｐゴシック" charset="0"/>
                <a:cs typeface="Calibri" panose="020F0502020204030204" pitchFamily="34" charset="0"/>
              </a:rPr>
            </a:br>
            <a:r>
              <a:rPr lang="en-AU" sz="3200" b="1" dirty="0">
                <a:solidFill>
                  <a:srgbClr val="7030A0"/>
                </a:solidFill>
                <a:latin typeface="Calibri" panose="020F0502020204030204" pitchFamily="34" charset="0"/>
                <a:ea typeface="ＭＳ Ｐゴシック" charset="0"/>
                <a:cs typeface="Calibri" panose="020F0502020204030204" pitchFamily="34" charset="0"/>
              </a:rPr>
              <a:t>identify problems and suggest solutions</a:t>
            </a:r>
          </a:p>
        </p:txBody>
      </p:sp>
    </p:spTree>
    <p:extLst>
      <p:ext uri="{BB962C8B-B14F-4D97-AF65-F5344CB8AC3E}">
        <p14:creationId xmlns:p14="http://schemas.microsoft.com/office/powerpoint/2010/main" val="256415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44010-B023-416A-67D5-975EFA81A744}"/>
              </a:ext>
            </a:extLst>
          </p:cNvPr>
          <p:cNvSpPr txBox="1"/>
          <p:nvPr/>
        </p:nvSpPr>
        <p:spPr>
          <a:xfrm flipH="1">
            <a:off x="614040" y="1601370"/>
            <a:ext cx="1828801" cy="2800767"/>
          </a:xfrm>
          <a:prstGeom prst="rect">
            <a:avLst/>
          </a:prstGeom>
          <a:noFill/>
        </p:spPr>
        <p:txBody>
          <a:bodyPr wrap="square" rtlCol="0">
            <a:spAutoFit/>
          </a:bodyPr>
          <a:lstStyle/>
          <a:p>
            <a:r>
              <a:rPr lang="en-AU" sz="4400" b="1" dirty="0">
                <a:solidFill>
                  <a:srgbClr val="7030A0"/>
                </a:solidFill>
                <a:latin typeface="Cambria" panose="02040503050406030204" pitchFamily="18" charset="0"/>
                <a:ea typeface="Cambria" panose="02040503050406030204" pitchFamily="18" charset="0"/>
              </a:rPr>
              <a:t>How does </a:t>
            </a:r>
            <a:r>
              <a:rPr lang="en-AU" sz="4400" b="1" dirty="0">
                <a:solidFill>
                  <a:srgbClr val="7030A0"/>
                </a:solidFill>
                <a:latin typeface="Arial" panose="020B0604020202020204" pitchFamily="34" charset="0"/>
                <a:ea typeface="Cambria" panose="02040503050406030204" pitchFamily="18" charset="0"/>
                <a:cs typeface="Arial" panose="020B0604020202020204" pitchFamily="34" charset="0"/>
              </a:rPr>
              <a:t>it</a:t>
            </a:r>
            <a:r>
              <a:rPr lang="en-AU" sz="4400" b="1" dirty="0">
                <a:solidFill>
                  <a:srgbClr val="7030A0"/>
                </a:solidFill>
                <a:latin typeface="Cambria" panose="02040503050406030204" pitchFamily="18" charset="0"/>
                <a:ea typeface="Cambria" panose="02040503050406030204" pitchFamily="18" charset="0"/>
              </a:rPr>
              <a:t> work?</a:t>
            </a:r>
          </a:p>
        </p:txBody>
      </p:sp>
      <p:pic>
        <p:nvPicPr>
          <p:cNvPr id="4" name="Picture 3" descr="A picture containing covered, text, many, refrigerator&#10;&#10;Description automatically generated">
            <a:extLst>
              <a:ext uri="{FF2B5EF4-FFF2-40B4-BE49-F238E27FC236}">
                <a16:creationId xmlns:a16="http://schemas.microsoft.com/office/drawing/2014/main" id="{E1266CDE-0259-3B3B-43CA-389EC23866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93833" y="762963"/>
            <a:ext cx="5136126" cy="5381950"/>
          </a:xfrm>
          <a:prstGeom prst="rect">
            <a:avLst/>
          </a:prstGeom>
        </p:spPr>
      </p:pic>
    </p:spTree>
    <p:extLst>
      <p:ext uri="{BB962C8B-B14F-4D97-AF65-F5344CB8AC3E}">
        <p14:creationId xmlns:p14="http://schemas.microsoft.com/office/powerpoint/2010/main" val="277167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E84FC659-436A-E42B-8C31-6C18C39D121D}"/>
              </a:ext>
            </a:extLst>
          </p:cNvPr>
          <p:cNvSpPr>
            <a:spLocks noChangeArrowheads="1"/>
          </p:cNvSpPr>
          <p:nvPr/>
        </p:nvSpPr>
        <p:spPr bwMode="auto">
          <a:xfrm>
            <a:off x="381000" y="1122363"/>
            <a:ext cx="8380413" cy="2908489"/>
          </a:xfrm>
          <a:prstGeom prst="rect">
            <a:avLst/>
          </a:prstGeom>
          <a:noFill/>
          <a:ln>
            <a:noFill/>
          </a:ln>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Font typeface="Wingdings 3" panose="05040102010807070707" pitchFamily="18" charset="2"/>
              <a:buNone/>
              <a:defRPr/>
            </a:pPr>
            <a:r>
              <a:rPr lang="en-US"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Participants  draw and present their responses to </a:t>
            </a:r>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questions about a problem facing their community, what is available to respond to this problem, their ideas for other solutions, and what role the community, NGOs or other groups could take in these solutions. </a:t>
            </a:r>
          </a:p>
          <a:p>
            <a:pPr>
              <a:buFont typeface="Wingdings 3" panose="05040102010807070707" pitchFamily="18" charset="2"/>
              <a:buNone/>
              <a:defRPr/>
            </a:pPr>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The verbal presentations  are documented and form core research data.</a:t>
            </a:r>
          </a:p>
        </p:txBody>
      </p:sp>
      <p:pic>
        <p:nvPicPr>
          <p:cNvPr id="29699" name="Picture 7" descr="A group of people standing in a room&#10;&#10;Description automatically generated">
            <a:extLst>
              <a:ext uri="{FF2B5EF4-FFF2-40B4-BE49-F238E27FC236}">
                <a16:creationId xmlns:a16="http://schemas.microsoft.com/office/drawing/2014/main" id="{F9E78309-5881-D2C6-F0C5-CC4811E17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330" y="4080040"/>
            <a:ext cx="2903608" cy="189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9" descr="A picture containing person, indoor, table, people&#10;&#10;Description automatically generated">
            <a:extLst>
              <a:ext uri="{FF2B5EF4-FFF2-40B4-BE49-F238E27FC236}">
                <a16:creationId xmlns:a16="http://schemas.microsoft.com/office/drawing/2014/main" id="{40282A8A-2631-B3E6-8A26-E87BF3D74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457" y="4123624"/>
            <a:ext cx="2090528" cy="224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2">
            <a:extLst>
              <a:ext uri="{FF2B5EF4-FFF2-40B4-BE49-F238E27FC236}">
                <a16:creationId xmlns:a16="http://schemas.microsoft.com/office/drawing/2014/main" id="{FFB98BBE-8C28-1102-F1A1-A4311B0BE036}"/>
              </a:ext>
            </a:extLst>
          </p:cNvPr>
          <p:cNvSpPr txBox="1">
            <a:spLocks noChangeArrowheads="1"/>
          </p:cNvSpPr>
          <p:nvPr/>
        </p:nvSpPr>
        <p:spPr bwMode="auto">
          <a:xfrm>
            <a:off x="236306" y="0"/>
            <a:ext cx="90104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spcAft>
                <a:spcPct val="0"/>
              </a:spcAft>
              <a:buClrTx/>
              <a:buSzTx/>
              <a:buFont typeface="Wingdings 3" panose="05040102010807070707" pitchFamily="18" charset="2"/>
              <a:buNone/>
            </a:pPr>
            <a:r>
              <a:rPr lang="en-AU" altLang="en-US" sz="3200" b="1" dirty="0">
                <a:solidFill>
                  <a:srgbClr val="7030A0"/>
                </a:solidFill>
                <a:latin typeface="Arial" panose="020B0604020202020204" pitchFamily="34" charset="0"/>
                <a:ea typeface="Cambria" panose="02040503050406030204" pitchFamily="18" charset="0"/>
                <a:cs typeface="Arial" panose="020B0604020202020204" pitchFamily="34" charset="0"/>
              </a:rPr>
              <a:t>From Problem Identification to Solutions.</a:t>
            </a:r>
          </a:p>
          <a:p>
            <a:pPr algn="ctr">
              <a:spcBef>
                <a:spcPct val="0"/>
              </a:spcBef>
              <a:spcAft>
                <a:spcPct val="0"/>
              </a:spcAft>
              <a:buClrTx/>
              <a:buSzTx/>
              <a:buFont typeface="Wingdings 3" panose="05040102010807070707" pitchFamily="18" charset="2"/>
              <a:buNone/>
            </a:pPr>
            <a:r>
              <a:rPr lang="en-AU" altLang="en-US" sz="3200" b="1" dirty="0">
                <a:solidFill>
                  <a:srgbClr val="7030A0"/>
                </a:solidFill>
                <a:latin typeface="Arial" panose="020B0604020202020204" pitchFamily="34" charset="0"/>
                <a:ea typeface="Cambria" panose="02040503050406030204" pitchFamily="18" charset="0"/>
                <a:cs typeface="Arial" panose="020B0604020202020204" pitchFamily="34" charset="0"/>
              </a:rPr>
              <a:t>The</a:t>
            </a:r>
            <a:r>
              <a:rPr lang="en-AU" altLang="en-US" sz="3200" dirty="0">
                <a:solidFill>
                  <a:srgbClr val="7030A0"/>
                </a:solidFill>
                <a:latin typeface="Arial" panose="020B0604020202020204" pitchFamily="34" charset="0"/>
                <a:ea typeface="Cambria" panose="02040503050406030204" pitchFamily="18" charset="0"/>
                <a:cs typeface="Arial" panose="020B0604020202020204" pitchFamily="34" charset="0"/>
              </a:rPr>
              <a:t>  </a:t>
            </a:r>
            <a:r>
              <a:rPr lang="en-AU" altLang="en-US" sz="3200" b="1" dirty="0">
                <a:solidFill>
                  <a:srgbClr val="7030A0"/>
                </a:solidFill>
                <a:latin typeface="Arial" panose="020B0604020202020204" pitchFamily="34" charset="0"/>
                <a:ea typeface="Cambria" panose="02040503050406030204" pitchFamily="18" charset="0"/>
                <a:cs typeface="Arial" panose="020B0604020202020204" pitchFamily="34" charset="0"/>
              </a:rPr>
              <a:t>Storyboard Tool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C9B55C18-43A7-B300-EFBF-F418223FD597}"/>
              </a:ext>
            </a:extLst>
          </p:cNvPr>
          <p:cNvSpPr>
            <a:spLocks noChangeArrowheads="1"/>
          </p:cNvSpPr>
          <p:nvPr/>
        </p:nvSpPr>
        <p:spPr bwMode="auto">
          <a:xfrm>
            <a:off x="358775" y="863246"/>
            <a:ext cx="8426450" cy="224676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marL="457200" indent="-457200">
              <a:spcBef>
                <a:spcPts val="1000"/>
              </a:spcBef>
              <a:spcAft>
                <a:spcPts val="800"/>
              </a:spcAft>
              <a:buClr>
                <a:schemeClr val="accent1"/>
              </a:buClr>
              <a:buSzPct val="80000"/>
              <a:buFont typeface="Wingdings 3" panose="05040102010807070707" pitchFamily="18" charset="2"/>
              <a:buChar char=""/>
              <a:tabLst>
                <a:tab pos="2698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698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698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69875" algn="l"/>
              </a:tabLst>
              <a:defRPr sz="1200">
                <a:solidFill>
                  <a:srgbClr val="404040"/>
                </a:solidFill>
                <a:latin typeface="Trebuchet MS" panose="020B0603020202020204" pitchFamily="34" charset="0"/>
              </a:defRPr>
            </a:lvl9pPr>
          </a:lstStyle>
          <a:p>
            <a:pPr>
              <a:spcBef>
                <a:spcPct val="0"/>
              </a:spcBef>
              <a:spcAft>
                <a:spcPct val="0"/>
              </a:spcAft>
              <a:buClrTx/>
              <a:buSzTx/>
              <a:buFont typeface="Trebuchet MS" panose="020B0603020202020204" pitchFamily="34" charset="0"/>
              <a:buAutoNum type="arabicPeriod"/>
            </a:pPr>
            <a:r>
              <a:rPr lang="en-AU" altLang="en-US" sz="2000" b="1" dirty="0">
                <a:solidFill>
                  <a:srgbClr val="3A7C22"/>
                </a:solidFill>
                <a:latin typeface="Cambria" panose="02040503050406030204" pitchFamily="18" charset="0"/>
                <a:ea typeface="Cambria" panose="02040503050406030204" pitchFamily="18" charset="0"/>
                <a:cs typeface="Times New Roman" panose="02020603050405020304" pitchFamily="18" charset="0"/>
              </a:rPr>
              <a:t>Depict a problem of concern experienced by people in your community.  (An example might be the lack of education for women and girls)</a:t>
            </a:r>
            <a:endParaRPr lang="en-AU" altLang="en-US" sz="20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spcBef>
                <a:spcPct val="0"/>
              </a:spcBef>
              <a:spcAft>
                <a:spcPct val="0"/>
              </a:spcAft>
              <a:buClrTx/>
              <a:buSzTx/>
              <a:buFont typeface="Trebuchet MS" panose="020B0603020202020204" pitchFamily="34" charset="0"/>
              <a:buAutoNum type="arabicPeriod"/>
            </a:pPr>
            <a:r>
              <a:rPr lang="en-AU" altLang="en-US" sz="2000" b="1" dirty="0">
                <a:solidFill>
                  <a:srgbClr val="3A7C22"/>
                </a:solidFill>
                <a:latin typeface="Cambria" panose="02040503050406030204" pitchFamily="18" charset="0"/>
                <a:ea typeface="Cambria" panose="02040503050406030204" pitchFamily="18" charset="0"/>
                <a:cs typeface="Aptos" panose="020B0004020202020204" pitchFamily="34" charset="0"/>
              </a:rPr>
              <a:t>How does it affect the people concerned, what happens to them, how does this affect their families, their communities?</a:t>
            </a:r>
            <a:endParaRPr lang="en-AU" altLang="en-US" sz="2000" b="1" dirty="0">
              <a:solidFill>
                <a:schemeClr val="tx1"/>
              </a:solidFill>
              <a:latin typeface="Cambria" panose="02040503050406030204" pitchFamily="18" charset="0"/>
              <a:ea typeface="Cambria" panose="02040503050406030204" pitchFamily="18" charset="0"/>
              <a:cs typeface="Cambria" panose="02040503050406030204" pitchFamily="18" charset="0"/>
            </a:endParaRPr>
          </a:p>
          <a:p>
            <a:pPr>
              <a:spcBef>
                <a:spcPct val="0"/>
              </a:spcBef>
              <a:spcAft>
                <a:spcPct val="0"/>
              </a:spcAft>
              <a:buClrTx/>
              <a:buSzTx/>
              <a:buFont typeface="Trebuchet MS" panose="020B0603020202020204" pitchFamily="34" charset="0"/>
              <a:buAutoNum type="arabicPeriod"/>
            </a:pPr>
            <a:r>
              <a:rPr lang="en-AU" altLang="en-US" sz="2000" b="1" dirty="0">
                <a:solidFill>
                  <a:srgbClr val="3A7C22"/>
                </a:solidFill>
                <a:latin typeface="Cambria" panose="02040503050406030204" pitchFamily="18" charset="0"/>
                <a:ea typeface="Cambria" panose="02040503050406030204" pitchFamily="18" charset="0"/>
                <a:cs typeface="Cambria" panose="02040503050406030204" pitchFamily="18" charset="0"/>
              </a:rPr>
              <a:t>What happens to these women and girls now? (What help  is available to them and is it effective?)</a:t>
            </a:r>
            <a:endParaRPr lang="en-AU" altLang="en-US" sz="2000" b="1" dirty="0">
              <a:solidFill>
                <a:schemeClr val="tx1"/>
              </a:solidFill>
              <a:latin typeface="Cambria" panose="02040503050406030204" pitchFamily="18" charset="0"/>
              <a:ea typeface="Cambria" panose="02040503050406030204" pitchFamily="18" charset="0"/>
              <a:cs typeface="Cambria" panose="02040503050406030204" pitchFamily="18" charset="0"/>
            </a:endParaRPr>
          </a:p>
        </p:txBody>
      </p:sp>
      <p:sp>
        <p:nvSpPr>
          <p:cNvPr id="31747" name="TextBox 2">
            <a:extLst>
              <a:ext uri="{FF2B5EF4-FFF2-40B4-BE49-F238E27FC236}">
                <a16:creationId xmlns:a16="http://schemas.microsoft.com/office/drawing/2014/main" id="{624F56F3-0E34-10C8-D337-E3DCD0BE4344}"/>
              </a:ext>
            </a:extLst>
          </p:cNvPr>
          <p:cNvSpPr txBox="1">
            <a:spLocks noChangeArrowheads="1"/>
          </p:cNvSpPr>
          <p:nvPr/>
        </p:nvSpPr>
        <p:spPr bwMode="auto">
          <a:xfrm>
            <a:off x="827088" y="227013"/>
            <a:ext cx="7129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GB" altLang="en-US" sz="3200" b="1" dirty="0">
                <a:solidFill>
                  <a:srgbClr val="7030A0"/>
                </a:solidFill>
                <a:latin typeface="Cambria" panose="02040503050406030204" pitchFamily="18" charset="0"/>
                <a:ea typeface="Cambria" panose="02040503050406030204" pitchFamily="18" charset="0"/>
                <a:cs typeface="Arial" panose="020B0604020202020204" pitchFamily="34" charset="0"/>
              </a:rPr>
              <a:t>Storyboarding questions could cover:</a:t>
            </a:r>
            <a:endParaRPr lang="en-AU" altLang="en-US" sz="3200" dirty="0">
              <a:solidFill>
                <a:srgbClr val="7030A0"/>
              </a:solidFill>
              <a:latin typeface="Cambria" panose="02040503050406030204" pitchFamily="18" charset="0"/>
              <a:ea typeface="Cambria" panose="02040503050406030204" pitchFamily="18" charset="0"/>
              <a:cs typeface="Arial" panose="020B0604020202020204" pitchFamily="34" charset="0"/>
            </a:endParaRPr>
          </a:p>
        </p:txBody>
      </p:sp>
      <p:pic>
        <p:nvPicPr>
          <p:cNvPr id="31748" name="Picture 2" descr="A paper with drawings and text&#10;&#10;Description automatically generated">
            <a:extLst>
              <a:ext uri="{FF2B5EF4-FFF2-40B4-BE49-F238E27FC236}">
                <a16:creationId xmlns:a16="http://schemas.microsoft.com/office/drawing/2014/main" id="{4B33B61D-4052-D837-1B21-57050C336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208338"/>
            <a:ext cx="442912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a:extLst>
              <a:ext uri="{FF2B5EF4-FFF2-40B4-BE49-F238E27FC236}">
                <a16:creationId xmlns:a16="http://schemas.microsoft.com/office/drawing/2014/main" id="{12C3E6DF-5E6B-1A91-6AC6-D5926C05A705}"/>
              </a:ext>
            </a:extLst>
          </p:cNvPr>
          <p:cNvSpPr txBox="1">
            <a:spLocks noChangeArrowheads="1"/>
          </p:cNvSpPr>
          <p:nvPr/>
        </p:nvSpPr>
        <p:spPr bwMode="auto">
          <a:xfrm>
            <a:off x="323850" y="1439863"/>
            <a:ext cx="45767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0"/>
              </a:spcBef>
              <a:spcAft>
                <a:spcPct val="0"/>
              </a:spcAft>
              <a:buClrTx/>
              <a:buSzTx/>
              <a:buNone/>
            </a:pPr>
            <a:r>
              <a:rPr lang="en-AU" altLang="en-US" sz="2000" b="1" dirty="0">
                <a:solidFill>
                  <a:srgbClr val="3A7C22"/>
                </a:solidFill>
                <a:latin typeface="Arial" panose="020B0604020202020204" pitchFamily="34" charset="0"/>
                <a:ea typeface="Cambria" panose="02040503050406030204" pitchFamily="18" charset="0"/>
                <a:cs typeface="Arial" panose="020B0604020202020204" pitchFamily="34" charset="0"/>
              </a:rPr>
              <a:t>4. If you were in charge of services for this group of people, what would you provide for them, their families and the community, to address this issue?</a:t>
            </a:r>
          </a:p>
          <a:p>
            <a:pPr marL="0" indent="0">
              <a:spcBef>
                <a:spcPct val="0"/>
              </a:spcBef>
              <a:spcAft>
                <a:spcPct val="0"/>
              </a:spcAft>
              <a:buClrTx/>
              <a:buSzTx/>
              <a:buNone/>
            </a:pPr>
            <a:endParaRPr lang="en-AU" altLang="en-US" sz="2000" b="1"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indent="0">
              <a:spcBef>
                <a:spcPct val="0"/>
              </a:spcBef>
              <a:spcAft>
                <a:spcPct val="0"/>
              </a:spcAft>
              <a:buClrTx/>
              <a:buSzTx/>
              <a:buNone/>
            </a:pPr>
            <a:r>
              <a:rPr lang="en-AU" altLang="en-US" sz="2000" b="1" dirty="0">
                <a:solidFill>
                  <a:srgbClr val="3A7C22"/>
                </a:solidFill>
                <a:latin typeface="Arial" panose="020B0604020202020204" pitchFamily="34" charset="0"/>
                <a:ea typeface="Cambria" panose="02040503050406030204" pitchFamily="18" charset="0"/>
                <a:cs typeface="Arial" panose="020B0604020202020204" pitchFamily="34" charset="0"/>
              </a:rPr>
              <a:t>5. Who else do you think could provide these services, Who would you want to do this, What help would RLWO’s need to address it?</a:t>
            </a:r>
          </a:p>
          <a:p>
            <a:pPr marL="0" indent="0">
              <a:spcBef>
                <a:spcPct val="0"/>
              </a:spcBef>
              <a:spcAft>
                <a:spcPct val="0"/>
              </a:spcAft>
              <a:buClrTx/>
              <a:buSzTx/>
              <a:buNone/>
            </a:pPr>
            <a:endParaRPr lang="en-AU" altLang="en-US" sz="2000" b="1" dirty="0">
              <a:solidFill>
                <a:schemeClr val="tx1"/>
              </a:solidFill>
              <a:latin typeface="Arial" panose="020B0604020202020204" pitchFamily="34" charset="0"/>
              <a:ea typeface="Cambria" panose="02040503050406030204" pitchFamily="18" charset="0"/>
              <a:cs typeface="Arial" panose="020B0604020202020204" pitchFamily="34" charset="0"/>
            </a:endParaRPr>
          </a:p>
          <a:p>
            <a:pPr marL="0" indent="0">
              <a:spcBef>
                <a:spcPct val="0"/>
              </a:spcBef>
              <a:spcAft>
                <a:spcPct val="0"/>
              </a:spcAft>
              <a:buClrTx/>
              <a:buSzTx/>
              <a:buNone/>
            </a:pPr>
            <a:r>
              <a:rPr lang="en-AU" altLang="en-US" sz="2000" b="1" dirty="0">
                <a:solidFill>
                  <a:srgbClr val="3A7C22"/>
                </a:solidFill>
                <a:latin typeface="Arial" panose="020B0604020202020204" pitchFamily="34" charset="0"/>
                <a:ea typeface="Cambria" panose="02040503050406030204" pitchFamily="18" charset="0"/>
                <a:cs typeface="Arial" panose="020B0604020202020204" pitchFamily="34" charset="0"/>
              </a:rPr>
              <a:t>6. If all these services were available what would be the best outcome for these participants?</a:t>
            </a:r>
            <a:endParaRPr lang="en-AU" altLang="en-US" sz="2000" b="1" dirty="0">
              <a:solidFill>
                <a:schemeClr val="tx1"/>
              </a:solidFill>
              <a:latin typeface="Arial" panose="020B0604020202020204" pitchFamily="34" charset="0"/>
              <a:ea typeface="Cambria" panose="02040503050406030204" pitchFamily="18" charset="0"/>
              <a:cs typeface="Arial" panose="020B0604020202020204" pitchFamily="34" charset="0"/>
            </a:endParaRPr>
          </a:p>
        </p:txBody>
      </p:sp>
      <p:sp>
        <p:nvSpPr>
          <p:cNvPr id="32771" name="TextBox 4">
            <a:extLst>
              <a:ext uri="{FF2B5EF4-FFF2-40B4-BE49-F238E27FC236}">
                <a16:creationId xmlns:a16="http://schemas.microsoft.com/office/drawing/2014/main" id="{0A465349-0065-4AC2-79FD-B3005023AED0}"/>
              </a:ext>
            </a:extLst>
          </p:cNvPr>
          <p:cNvSpPr txBox="1">
            <a:spLocks noChangeArrowheads="1"/>
          </p:cNvSpPr>
          <p:nvPr/>
        </p:nvSpPr>
        <p:spPr bwMode="auto">
          <a:xfrm>
            <a:off x="1490663" y="271463"/>
            <a:ext cx="6162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pPr>
            <a:r>
              <a:rPr lang="en-GB" altLang="en-US" sz="3200" b="1" dirty="0">
                <a:solidFill>
                  <a:srgbClr val="7030A0"/>
                </a:solidFill>
                <a:latin typeface="Arial" panose="020B0604020202020204" pitchFamily="34" charset="0"/>
                <a:ea typeface="Cambria" panose="02040503050406030204" pitchFamily="18" charset="0"/>
                <a:cs typeface="Arial" panose="020B0604020202020204" pitchFamily="34" charset="0"/>
              </a:rPr>
              <a:t>Storyboarding questions continued:</a:t>
            </a:r>
            <a:endParaRPr lang="en-AU" altLang="en-US" sz="3200" dirty="0">
              <a:solidFill>
                <a:srgbClr val="7030A0"/>
              </a:solidFill>
              <a:latin typeface="Arial" panose="020B0604020202020204" pitchFamily="34" charset="0"/>
              <a:ea typeface="Cambria" panose="02040503050406030204" pitchFamily="18" charset="0"/>
              <a:cs typeface="Arial" panose="020B0604020202020204" pitchFamily="34" charset="0"/>
            </a:endParaRPr>
          </a:p>
        </p:txBody>
      </p:sp>
      <p:pic>
        <p:nvPicPr>
          <p:cNvPr id="32772" name="Picture 6" descr="A group of drawings on a board&#10;&#10;Description automatically generated">
            <a:extLst>
              <a:ext uri="{FF2B5EF4-FFF2-40B4-BE49-F238E27FC236}">
                <a16:creationId xmlns:a16="http://schemas.microsoft.com/office/drawing/2014/main" id="{1C76F33A-5055-6515-93F9-0391512DB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439863"/>
            <a:ext cx="343693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93FEF-6F7B-ACF3-DB5C-4700619AFB18}"/>
              </a:ext>
            </a:extLst>
          </p:cNvPr>
          <p:cNvSpPr txBox="1"/>
          <p:nvPr/>
        </p:nvSpPr>
        <p:spPr>
          <a:xfrm>
            <a:off x="197768" y="164539"/>
            <a:ext cx="8748464" cy="1200329"/>
          </a:xfrm>
          <a:prstGeom prst="rect">
            <a:avLst/>
          </a:prstGeom>
          <a:noFill/>
        </p:spPr>
        <p:txBody>
          <a:bodyPr wrap="square" rtlCol="0">
            <a:spAutoFit/>
          </a:bodyPr>
          <a:lstStyle/>
          <a:p>
            <a:pPr algn="ctr"/>
            <a:r>
              <a:rPr lang="en-AU" sz="3600" b="1" dirty="0">
                <a:solidFill>
                  <a:srgbClr val="7030A0"/>
                </a:solidFill>
                <a:latin typeface="Cambria" panose="02040503050406030204" pitchFamily="18" charset="0"/>
                <a:ea typeface="Cambria" panose="02040503050406030204" pitchFamily="18" charset="0"/>
              </a:rPr>
              <a:t>Documenting the </a:t>
            </a:r>
            <a:r>
              <a:rPr lang="en-AU" sz="3600" b="1" dirty="0">
                <a:solidFill>
                  <a:srgbClr val="7030A0"/>
                </a:solidFill>
                <a:latin typeface="Arial" panose="020B0604020202020204" pitchFamily="34" charset="0"/>
                <a:ea typeface="Cambria" panose="02040503050406030204" pitchFamily="18" charset="0"/>
                <a:cs typeface="Arial" panose="020B0604020202020204" pitchFamily="34" charset="0"/>
              </a:rPr>
              <a:t>discussion</a:t>
            </a:r>
            <a:r>
              <a:rPr lang="en-AU" sz="3600" b="1" dirty="0">
                <a:solidFill>
                  <a:srgbClr val="7030A0"/>
                </a:solidFill>
                <a:latin typeface="Cambria" panose="02040503050406030204" pitchFamily="18" charset="0"/>
                <a:ea typeface="Cambria" panose="02040503050406030204" pitchFamily="18" charset="0"/>
              </a:rPr>
              <a:t> of the drawings</a:t>
            </a:r>
          </a:p>
        </p:txBody>
      </p:sp>
      <p:sp>
        <p:nvSpPr>
          <p:cNvPr id="4" name="TextBox 3">
            <a:extLst>
              <a:ext uri="{FF2B5EF4-FFF2-40B4-BE49-F238E27FC236}">
                <a16:creationId xmlns:a16="http://schemas.microsoft.com/office/drawing/2014/main" id="{D45D1D29-032D-2405-90F6-D57A1532CF58}"/>
              </a:ext>
            </a:extLst>
          </p:cNvPr>
          <p:cNvSpPr txBox="1"/>
          <p:nvPr/>
        </p:nvSpPr>
        <p:spPr>
          <a:xfrm>
            <a:off x="624690" y="3717032"/>
            <a:ext cx="8334672" cy="2308324"/>
          </a:xfrm>
          <a:prstGeom prst="rect">
            <a:avLst/>
          </a:prstGeom>
          <a:noFill/>
        </p:spPr>
        <p:txBody>
          <a:bodyPr wrap="square" rtlCol="0">
            <a:spAutoFit/>
          </a:bodyPr>
          <a:lstStyle/>
          <a:p>
            <a:r>
              <a:rPr lang="en-AU"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Participants need to be given enough time to fully explain and discuss what they have drawn.  </a:t>
            </a:r>
          </a:p>
          <a:p>
            <a:endParaRPr lang="en-AU"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r>
              <a:rPr lang="en-AU"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With the permission of participants, this must all be carefully  documented and becomes evidence for future actions.</a:t>
            </a:r>
          </a:p>
        </p:txBody>
      </p:sp>
      <p:pic>
        <p:nvPicPr>
          <p:cNvPr id="6" name="Picture 5">
            <a:extLst>
              <a:ext uri="{FF2B5EF4-FFF2-40B4-BE49-F238E27FC236}">
                <a16:creationId xmlns:a16="http://schemas.microsoft.com/office/drawing/2014/main" id="{4F8EC4D1-D7FB-6F2E-6F4C-4B6FB58ED369}"/>
              </a:ext>
            </a:extLst>
          </p:cNvPr>
          <p:cNvPicPr>
            <a:picLocks noChangeAspect="1"/>
          </p:cNvPicPr>
          <p:nvPr/>
        </p:nvPicPr>
        <p:blipFill>
          <a:blip r:embed="rId3"/>
          <a:stretch>
            <a:fillRect/>
          </a:stretch>
        </p:blipFill>
        <p:spPr>
          <a:xfrm>
            <a:off x="5580112" y="1052735"/>
            <a:ext cx="2061723" cy="2522225"/>
          </a:xfrm>
          <a:prstGeom prst="rect">
            <a:avLst/>
          </a:prstGeom>
        </p:spPr>
      </p:pic>
      <p:pic>
        <p:nvPicPr>
          <p:cNvPr id="8" name="Picture 7">
            <a:extLst>
              <a:ext uri="{FF2B5EF4-FFF2-40B4-BE49-F238E27FC236}">
                <a16:creationId xmlns:a16="http://schemas.microsoft.com/office/drawing/2014/main" id="{24209B3F-C19A-5E56-593A-E159F81A7DD5}"/>
              </a:ext>
            </a:extLst>
          </p:cNvPr>
          <p:cNvPicPr>
            <a:picLocks noChangeAspect="1"/>
          </p:cNvPicPr>
          <p:nvPr/>
        </p:nvPicPr>
        <p:blipFill>
          <a:blip r:embed="rId4"/>
          <a:stretch>
            <a:fillRect/>
          </a:stretch>
        </p:blipFill>
        <p:spPr>
          <a:xfrm>
            <a:off x="1187624" y="1052736"/>
            <a:ext cx="1749793" cy="2522225"/>
          </a:xfrm>
          <a:prstGeom prst="rect">
            <a:avLst/>
          </a:prstGeom>
        </p:spPr>
      </p:pic>
    </p:spTree>
    <p:extLst>
      <p:ext uri="{BB962C8B-B14F-4D97-AF65-F5344CB8AC3E}">
        <p14:creationId xmlns:p14="http://schemas.microsoft.com/office/powerpoint/2010/main" val="310681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room&#10;&#10;Description automatically generated">
            <a:extLst>
              <a:ext uri="{FF2B5EF4-FFF2-40B4-BE49-F238E27FC236}">
                <a16:creationId xmlns:a16="http://schemas.microsoft.com/office/drawing/2014/main" id="{D80EF133-4759-8416-7FF0-D7A3F6CCF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2291" y="786319"/>
            <a:ext cx="3786154" cy="2655795"/>
          </a:xfrm>
          <a:prstGeom prst="rect">
            <a:avLst/>
          </a:prstGeom>
        </p:spPr>
      </p:pic>
      <p:sp>
        <p:nvSpPr>
          <p:cNvPr id="3" name="Rectangle 2">
            <a:extLst>
              <a:ext uri="{FF2B5EF4-FFF2-40B4-BE49-F238E27FC236}">
                <a16:creationId xmlns:a16="http://schemas.microsoft.com/office/drawing/2014/main" id="{430A27E2-56F8-5F77-1709-6FE4D95AAE76}"/>
              </a:ext>
            </a:extLst>
          </p:cNvPr>
          <p:cNvSpPr>
            <a:spLocks noChangeArrowheads="1"/>
          </p:cNvSpPr>
          <p:nvPr/>
        </p:nvSpPr>
        <p:spPr bwMode="auto">
          <a:xfrm>
            <a:off x="0" y="0"/>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3">
            <a:extLst>
              <a:ext uri="{FF2B5EF4-FFF2-40B4-BE49-F238E27FC236}">
                <a16:creationId xmlns:a16="http://schemas.microsoft.com/office/drawing/2014/main" id="{BE0BE605-BD09-48B0-6502-B65E0062DB7A}"/>
              </a:ext>
            </a:extLst>
          </p:cNvPr>
          <p:cNvSpPr>
            <a:spLocks noChangeArrowheads="1"/>
          </p:cNvSpPr>
          <p:nvPr/>
        </p:nvSpPr>
        <p:spPr bwMode="auto">
          <a:xfrm>
            <a:off x="837446" y="3526822"/>
            <a:ext cx="7818602" cy="34163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1" u="none" strike="noStrike" cap="none" normalizeH="0" baseline="0" dirty="0">
                <a:ln>
                  <a:noFill/>
                </a:ln>
                <a:solidFill>
                  <a:schemeClr val="accent2">
                    <a:lumMod val="50000"/>
                  </a:schemeClr>
                </a:solidFill>
                <a:effectLst/>
                <a:latin typeface="Arial" panose="020B0604020202020204" pitchFamily="34" charset="0"/>
                <a:ea typeface="Cambria" panose="02040503050406030204" pitchFamily="18" charset="0"/>
                <a:cs typeface="Arial" panose="020B0604020202020204" pitchFamily="34" charset="0"/>
              </a:rPr>
              <a:t>A 12 years – old girl is married to a 40 years-old man…. She got pregnant shortly after the wedding. Being </a:t>
            </a:r>
            <a:r>
              <a:rPr lang="en-AU" altLang="en-US" sz="24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 p</a:t>
            </a:r>
            <a:r>
              <a:rPr kumimoji="0" lang="en-AU" altLang="en-US" sz="2400" b="1" u="none" strike="noStrike" cap="none" normalizeH="0" baseline="0" dirty="0">
                <a:ln>
                  <a:noFill/>
                </a:ln>
                <a:solidFill>
                  <a:schemeClr val="accent2">
                    <a:lumMod val="50000"/>
                  </a:schemeClr>
                </a:solidFill>
                <a:effectLst/>
                <a:latin typeface="Arial" panose="020B0604020202020204" pitchFamily="34" charset="0"/>
                <a:ea typeface="Cambria" panose="02040503050406030204" pitchFamily="18" charset="0"/>
                <a:cs typeface="Arial" panose="020B0604020202020204" pitchFamily="34" charset="0"/>
              </a:rPr>
              <a:t>regnant is not good for her health. This time her physical condition is not well. A lot of bleeding from her body. The women facing some problem such as [early pregnancy], they will be physically un-well, they will die, baby will be die when delivery time. (Refugee women Camp 18)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2400" b="1" u="none" strike="noStrike" cap="none" normalizeH="0" baseline="0" dirty="0">
              <a:ln>
                <a:noFill/>
              </a:ln>
              <a:solidFill>
                <a:schemeClr val="accent2">
                  <a:lumMod val="50000"/>
                </a:schemeClr>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3B9B6AA0-9255-BE6F-20C7-BE3CC5C8B84D}"/>
              </a:ext>
            </a:extLst>
          </p:cNvPr>
          <p:cNvSpPr txBox="1"/>
          <p:nvPr/>
        </p:nvSpPr>
        <p:spPr>
          <a:xfrm>
            <a:off x="2242291" y="52350"/>
            <a:ext cx="4309929" cy="646331"/>
          </a:xfrm>
          <a:prstGeom prst="rect">
            <a:avLst/>
          </a:prstGeom>
          <a:noFill/>
        </p:spPr>
        <p:txBody>
          <a:bodyPr wrap="square" rtlCol="0">
            <a:spAutoFit/>
          </a:bodyPr>
          <a:lstStyle/>
          <a:p>
            <a:r>
              <a:rPr lang="en-AU" sz="3600" b="1" dirty="0">
                <a:solidFill>
                  <a:srgbClr val="7030A0"/>
                </a:solidFill>
                <a:latin typeface="Arial" panose="020B0604020202020204" pitchFamily="34" charset="0"/>
                <a:ea typeface="Cambria" panose="02040503050406030204" pitchFamily="18" charset="0"/>
                <a:cs typeface="Arial" panose="020B0604020202020204" pitchFamily="34" charset="0"/>
              </a:rPr>
              <a:t>Some examples</a:t>
            </a:r>
          </a:p>
        </p:txBody>
      </p:sp>
    </p:spTree>
    <p:extLst>
      <p:ext uri="{BB962C8B-B14F-4D97-AF65-F5344CB8AC3E}">
        <p14:creationId xmlns:p14="http://schemas.microsoft.com/office/powerpoint/2010/main" val="1939612954"/>
      </p:ext>
    </p:extLst>
  </p:cSld>
  <p:clrMapOvr>
    <a:masterClrMapping/>
  </p:clrMapOvr>
</p:sld>
</file>

<file path=ppt/theme/theme1.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GCR project master</Template>
  <TotalTime>267</TotalTime>
  <Words>1490</Words>
  <Application>Microsoft Office PowerPoint</Application>
  <PresentationFormat>On-screen Show (4:3)</PresentationFormat>
  <Paragraphs>105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Arial</vt:lpstr>
      <vt:lpstr>Calibri</vt:lpstr>
      <vt:lpstr>Cambria</vt:lpstr>
      <vt:lpstr>Times New Roman</vt:lpstr>
      <vt:lpstr>Trebuchet MS</vt:lpstr>
      <vt:lpstr>Wingdings</vt:lpstr>
      <vt:lpstr>Wingdings 3</vt:lpstr>
      <vt:lpstr>GCR project master</vt:lpstr>
      <vt:lpstr>COMMUNITY CONSULTATIONS USING RECIPROCAL RESEARCH: Session 6:  Storyboards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Tramways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Eileen Pittaway</dc:creator>
  <cp:lastModifiedBy>Eileen Pittaway</cp:lastModifiedBy>
  <cp:revision>29</cp:revision>
  <cp:lastPrinted>2021-07-14T06:25:09Z</cp:lastPrinted>
  <dcterms:created xsi:type="dcterms:W3CDTF">2006-04-27T11:33:37Z</dcterms:created>
  <dcterms:modified xsi:type="dcterms:W3CDTF">2024-07-12T07:08:19Z</dcterms:modified>
</cp:coreProperties>
</file>